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62" r:id="rId3"/>
    <p:sldId id="285" r:id="rId4"/>
    <p:sldId id="292" r:id="rId5"/>
    <p:sldId id="274" r:id="rId6"/>
    <p:sldId id="275" r:id="rId7"/>
    <p:sldId id="276" r:id="rId8"/>
    <p:sldId id="288" r:id="rId9"/>
    <p:sldId id="277" r:id="rId10"/>
    <p:sldId id="286" r:id="rId11"/>
    <p:sldId id="287" r:id="rId12"/>
    <p:sldId id="291" r:id="rId13"/>
    <p:sldId id="289" r:id="rId14"/>
    <p:sldId id="284"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70A36"/>
    <a:srgbClr val="ED1B1D"/>
    <a:srgbClr val="1E8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9B59B-5776-4336-B2FB-BB8E3CD3CD1B}" type="datetimeFigureOut">
              <a:rPr lang="en-US" smtClean="0"/>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1FEC3-FDC7-428C-A1EC-CA407CBE7C2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11FEC3-FDC7-428C-A1EC-CA407CBE7C2B}"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5806CA-3AA1-4226-A1C8-C9C396C2396B}" type="datetime1">
              <a:rPr lang="en-US" smtClean="0"/>
              <a:t>8/22/2023</a:t>
            </a:fld>
            <a:endParaRPr lang="en-US"/>
          </a:p>
        </p:txBody>
      </p:sp>
      <p:sp>
        <p:nvSpPr>
          <p:cNvPr id="5" name="Footer Placeholder 4"/>
          <p:cNvSpPr>
            <a:spLocks noGrp="1"/>
          </p:cNvSpPr>
          <p:nvPr>
            <p:ph type="ftr" sz="quarter" idx="11"/>
          </p:nvPr>
        </p:nvSpPr>
        <p:spPr/>
        <p:txBody>
          <a:bodyPr/>
          <a:lstStyle/>
          <a:p>
            <a:r>
              <a:rPr lang="en-US"/>
              <a:t>@CAMSE2021</a:t>
            </a:r>
          </a:p>
        </p:txBody>
      </p:sp>
      <p:sp>
        <p:nvSpPr>
          <p:cNvPr id="6" name="Slide Number Placeholder 5"/>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53362F-AAB6-483B-A6B1-A73AD05575FB}" type="datetime1">
              <a:rPr lang="en-US" smtClean="0"/>
              <a:t>8/22/2023</a:t>
            </a:fld>
            <a:endParaRPr lang="en-US"/>
          </a:p>
        </p:txBody>
      </p:sp>
      <p:sp>
        <p:nvSpPr>
          <p:cNvPr id="5" name="Footer Placeholder 4"/>
          <p:cNvSpPr>
            <a:spLocks noGrp="1"/>
          </p:cNvSpPr>
          <p:nvPr>
            <p:ph type="ftr" sz="quarter" idx="11"/>
          </p:nvPr>
        </p:nvSpPr>
        <p:spPr/>
        <p:txBody>
          <a:bodyPr/>
          <a:lstStyle/>
          <a:p>
            <a:r>
              <a:rPr lang="en-US"/>
              <a:t>@CAMSE2021</a:t>
            </a:r>
          </a:p>
        </p:txBody>
      </p:sp>
      <p:sp>
        <p:nvSpPr>
          <p:cNvPr id="6" name="Slide Number Placeholder 5"/>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3FD17-BB3D-4BD6-A1AD-621C0CB70078}" type="datetime1">
              <a:rPr lang="en-US" smtClean="0"/>
              <a:t>8/22/2023</a:t>
            </a:fld>
            <a:endParaRPr lang="en-US"/>
          </a:p>
        </p:txBody>
      </p:sp>
      <p:sp>
        <p:nvSpPr>
          <p:cNvPr id="5" name="Footer Placeholder 4"/>
          <p:cNvSpPr>
            <a:spLocks noGrp="1"/>
          </p:cNvSpPr>
          <p:nvPr>
            <p:ph type="ftr" sz="quarter" idx="11"/>
          </p:nvPr>
        </p:nvSpPr>
        <p:spPr/>
        <p:txBody>
          <a:bodyPr/>
          <a:lstStyle/>
          <a:p>
            <a:r>
              <a:rPr lang="en-US"/>
              <a:t>@CAMSE2021</a:t>
            </a:r>
          </a:p>
        </p:txBody>
      </p:sp>
      <p:sp>
        <p:nvSpPr>
          <p:cNvPr id="6" name="Slide Number Placeholder 5"/>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26" name="Rectangle 25"/>
          <p:cNvSpPr/>
          <p:nvPr userDrawn="1"/>
        </p:nvSpPr>
        <p:spPr>
          <a:xfrm>
            <a:off x="3415570" y="3425047"/>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userDrawn="1"/>
        </p:nvSpPr>
        <p:spPr>
          <a:xfrm>
            <a:off x="1698549" y="3425047"/>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userDrawn="1"/>
        </p:nvSpPr>
        <p:spPr>
          <a:xfrm>
            <a:off x="-12823" y="3425047"/>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699578" y="1895475"/>
            <a:ext cx="5679621" cy="2413965"/>
          </a:xfrm>
        </p:spPr>
        <p:txBody>
          <a:bodyPr lIns="0" anchor="b"/>
          <a:lstStyle>
            <a:lvl1pPr algn="l">
              <a:defRPr sz="6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5699578" y="5597131"/>
            <a:ext cx="5050971" cy="472073"/>
          </a:xfrm>
        </p:spPr>
        <p:txBody>
          <a:bodyPr lIns="0">
            <a:normAutofit/>
          </a:bodyPr>
          <a:lstStyle>
            <a:lvl1pPr marL="0" indent="0" algn="l">
              <a:lnSpc>
                <a:spcPct val="100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 Placeholder 8"/>
          <p:cNvSpPr>
            <a:spLocks noGrp="1"/>
          </p:cNvSpPr>
          <p:nvPr>
            <p:ph type="body" sz="quarter" idx="13" hasCustomPrompt="1"/>
          </p:nvPr>
        </p:nvSpPr>
        <p:spPr>
          <a:xfrm>
            <a:off x="5699578" y="5954904"/>
            <a:ext cx="2200154" cy="569912"/>
          </a:xfrm>
        </p:spPr>
        <p:txBody>
          <a:bodyPr lIns="0">
            <a:normAutofit/>
          </a:bodyPr>
          <a:lstStyle>
            <a:lvl1pPr marL="0" indent="0" algn="l">
              <a:lnSpc>
                <a:spcPct val="100000"/>
              </a:lnSpc>
              <a:buNone/>
              <a:defRPr sz="1600">
                <a:solidFill>
                  <a:schemeClr val="bg1"/>
                </a:solidFill>
              </a:defRPr>
            </a:lvl1pPr>
          </a:lstStyle>
          <a:p>
            <a:pPr lvl="0"/>
            <a:r>
              <a:rPr lang="en-US" dirty="0"/>
              <a:t>Date</a:t>
            </a:r>
          </a:p>
        </p:txBody>
      </p:sp>
      <p:sp>
        <p:nvSpPr>
          <p:cNvPr id="20" name="Rectangle 19"/>
          <p:cNvSpPr/>
          <p:nvPr userDrawn="1"/>
        </p:nvSpPr>
        <p:spPr>
          <a:xfrm>
            <a:off x="3415570" y="1713063"/>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userDrawn="1"/>
        </p:nvSpPr>
        <p:spPr>
          <a:xfrm>
            <a:off x="1698549" y="1079"/>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1698549" y="1713063"/>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userDrawn="1"/>
        </p:nvSpPr>
        <p:spPr>
          <a:xfrm>
            <a:off x="1698549" y="5137031"/>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userDrawn="1"/>
        </p:nvSpPr>
        <p:spPr>
          <a:xfrm>
            <a:off x="-12823" y="1079"/>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userDrawn="1"/>
        </p:nvSpPr>
        <p:spPr>
          <a:xfrm>
            <a:off x="-12823" y="5137031"/>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52"/>
          <p:cNvSpPr>
            <a:spLocks noGrp="1"/>
          </p:cNvSpPr>
          <p:nvPr>
            <p:ph type="pic" sz="quarter" idx="14"/>
          </p:nvPr>
        </p:nvSpPr>
        <p:spPr>
          <a:xfrm>
            <a:off x="3415570" y="1079"/>
            <a:ext cx="1719072" cy="1719072"/>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55" name="Picture Placeholder 54"/>
          <p:cNvSpPr>
            <a:spLocks noGrp="1"/>
          </p:cNvSpPr>
          <p:nvPr>
            <p:ph type="pic" sz="quarter" idx="15"/>
          </p:nvPr>
        </p:nvSpPr>
        <p:spPr>
          <a:xfrm>
            <a:off x="3415570" y="5137031"/>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54" name="Picture Placeholder 53"/>
          <p:cNvSpPr>
            <a:spLocks noGrp="1"/>
          </p:cNvSpPr>
          <p:nvPr>
            <p:ph type="pic" sz="quarter" idx="16"/>
          </p:nvPr>
        </p:nvSpPr>
        <p:spPr>
          <a:xfrm>
            <a:off x="-12823" y="1713063"/>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56" name="Rectangle 55"/>
          <p:cNvSpPr/>
          <p:nvPr userDrawn="1"/>
        </p:nvSpPr>
        <p:spPr>
          <a:xfrm>
            <a:off x="5699578" y="5142220"/>
            <a:ext cx="628650" cy="1822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4613-3D17-4F2E-945E-FEFD3198A467}" type="datetime1">
              <a:rPr lang="en-US" smtClean="0"/>
              <a:t>8/22/2023</a:t>
            </a:fld>
            <a:endParaRPr lang="en-US"/>
          </a:p>
        </p:txBody>
      </p:sp>
      <p:sp>
        <p:nvSpPr>
          <p:cNvPr id="5" name="Footer Placeholder 4"/>
          <p:cNvSpPr>
            <a:spLocks noGrp="1"/>
          </p:cNvSpPr>
          <p:nvPr>
            <p:ph type="ftr" sz="quarter" idx="11"/>
          </p:nvPr>
        </p:nvSpPr>
        <p:spPr/>
        <p:txBody>
          <a:bodyPr/>
          <a:lstStyle/>
          <a:p>
            <a:r>
              <a:rPr lang="en-US"/>
              <a:t>@CAMSE2021</a:t>
            </a:r>
          </a:p>
        </p:txBody>
      </p:sp>
      <p:sp>
        <p:nvSpPr>
          <p:cNvPr id="6" name="Slide Number Placeholder 5"/>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3F125-AC20-43FB-A801-31AF75A857FF}" type="datetime1">
              <a:rPr lang="en-US" smtClean="0"/>
              <a:t>8/22/2023</a:t>
            </a:fld>
            <a:endParaRPr lang="en-US"/>
          </a:p>
        </p:txBody>
      </p:sp>
      <p:sp>
        <p:nvSpPr>
          <p:cNvPr id="5" name="Footer Placeholder 4"/>
          <p:cNvSpPr>
            <a:spLocks noGrp="1"/>
          </p:cNvSpPr>
          <p:nvPr>
            <p:ph type="ftr" sz="quarter" idx="11"/>
          </p:nvPr>
        </p:nvSpPr>
        <p:spPr/>
        <p:txBody>
          <a:bodyPr/>
          <a:lstStyle/>
          <a:p>
            <a:r>
              <a:rPr lang="en-US"/>
              <a:t>@CAMSE2021</a:t>
            </a:r>
          </a:p>
        </p:txBody>
      </p:sp>
      <p:sp>
        <p:nvSpPr>
          <p:cNvPr id="6" name="Slide Number Placeholder 5"/>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BE1A85-14AE-44F7-9AD6-77E4B0921EFA}" type="datetime1">
              <a:rPr lang="en-US" smtClean="0"/>
              <a:t>8/22/2023</a:t>
            </a:fld>
            <a:endParaRPr lang="en-US"/>
          </a:p>
        </p:txBody>
      </p:sp>
      <p:sp>
        <p:nvSpPr>
          <p:cNvPr id="6" name="Footer Placeholder 5"/>
          <p:cNvSpPr>
            <a:spLocks noGrp="1"/>
          </p:cNvSpPr>
          <p:nvPr>
            <p:ph type="ftr" sz="quarter" idx="11"/>
          </p:nvPr>
        </p:nvSpPr>
        <p:spPr/>
        <p:txBody>
          <a:bodyPr/>
          <a:lstStyle/>
          <a:p>
            <a:r>
              <a:rPr lang="en-US"/>
              <a:t>@CAMSE2021</a:t>
            </a:r>
          </a:p>
        </p:txBody>
      </p:sp>
      <p:sp>
        <p:nvSpPr>
          <p:cNvPr id="7" name="Slide Number Placeholder 6"/>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1CE308-651A-4E67-AF14-0DC236F81C06}" type="datetime1">
              <a:rPr lang="en-US" smtClean="0"/>
              <a:t>8/22/2023</a:t>
            </a:fld>
            <a:endParaRPr lang="en-US"/>
          </a:p>
        </p:txBody>
      </p:sp>
      <p:sp>
        <p:nvSpPr>
          <p:cNvPr id="8" name="Footer Placeholder 7"/>
          <p:cNvSpPr>
            <a:spLocks noGrp="1"/>
          </p:cNvSpPr>
          <p:nvPr>
            <p:ph type="ftr" sz="quarter" idx="11"/>
          </p:nvPr>
        </p:nvSpPr>
        <p:spPr/>
        <p:txBody>
          <a:bodyPr/>
          <a:lstStyle/>
          <a:p>
            <a:r>
              <a:rPr lang="en-US"/>
              <a:t>@CAMSE2021</a:t>
            </a:r>
          </a:p>
        </p:txBody>
      </p:sp>
      <p:sp>
        <p:nvSpPr>
          <p:cNvPr id="9" name="Slide Number Placeholder 8"/>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B2AF20-4100-4AB3-8960-BF80190F4B7D}" type="datetime1">
              <a:rPr lang="en-US" smtClean="0"/>
              <a:t>8/22/2023</a:t>
            </a:fld>
            <a:endParaRPr lang="en-US"/>
          </a:p>
        </p:txBody>
      </p:sp>
      <p:sp>
        <p:nvSpPr>
          <p:cNvPr id="4" name="Footer Placeholder 3"/>
          <p:cNvSpPr>
            <a:spLocks noGrp="1"/>
          </p:cNvSpPr>
          <p:nvPr>
            <p:ph type="ftr" sz="quarter" idx="11"/>
          </p:nvPr>
        </p:nvSpPr>
        <p:spPr/>
        <p:txBody>
          <a:bodyPr/>
          <a:lstStyle/>
          <a:p>
            <a:r>
              <a:rPr lang="en-US"/>
              <a:t>@CAMSE2021</a:t>
            </a:r>
          </a:p>
        </p:txBody>
      </p:sp>
      <p:sp>
        <p:nvSpPr>
          <p:cNvPr id="5" name="Slide Number Placeholder 4"/>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E311BA-120B-4F18-9130-D4CC39D3DB18}" type="datetime1">
              <a:rPr lang="en-US" smtClean="0"/>
              <a:t>8/22/2023</a:t>
            </a:fld>
            <a:endParaRPr lang="en-US"/>
          </a:p>
        </p:txBody>
      </p:sp>
      <p:sp>
        <p:nvSpPr>
          <p:cNvPr id="3" name="Footer Placeholder 2"/>
          <p:cNvSpPr>
            <a:spLocks noGrp="1"/>
          </p:cNvSpPr>
          <p:nvPr>
            <p:ph type="ftr" sz="quarter" idx="11"/>
          </p:nvPr>
        </p:nvSpPr>
        <p:spPr/>
        <p:txBody>
          <a:bodyPr/>
          <a:lstStyle/>
          <a:p>
            <a:r>
              <a:rPr lang="en-US"/>
              <a:t>@CAMSE2021</a:t>
            </a:r>
          </a:p>
        </p:txBody>
      </p:sp>
      <p:sp>
        <p:nvSpPr>
          <p:cNvPr id="4" name="Slide Number Placeholder 3"/>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60995B-793F-420F-82FF-EC0496BCA734}" type="datetime1">
              <a:rPr lang="en-US" smtClean="0"/>
              <a:t>8/22/2023</a:t>
            </a:fld>
            <a:endParaRPr lang="en-US"/>
          </a:p>
        </p:txBody>
      </p:sp>
      <p:sp>
        <p:nvSpPr>
          <p:cNvPr id="6" name="Footer Placeholder 5"/>
          <p:cNvSpPr>
            <a:spLocks noGrp="1"/>
          </p:cNvSpPr>
          <p:nvPr>
            <p:ph type="ftr" sz="quarter" idx="11"/>
          </p:nvPr>
        </p:nvSpPr>
        <p:spPr/>
        <p:txBody>
          <a:bodyPr/>
          <a:lstStyle/>
          <a:p>
            <a:r>
              <a:rPr lang="en-US"/>
              <a:t>@CAMSE2021</a:t>
            </a:r>
          </a:p>
        </p:txBody>
      </p:sp>
      <p:sp>
        <p:nvSpPr>
          <p:cNvPr id="7" name="Slide Number Placeholder 6"/>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5B57E-6697-436F-89B4-897E8D2E163A}" type="datetime1">
              <a:rPr lang="en-US" smtClean="0"/>
              <a:t>8/22/2023</a:t>
            </a:fld>
            <a:endParaRPr lang="en-US"/>
          </a:p>
        </p:txBody>
      </p:sp>
      <p:sp>
        <p:nvSpPr>
          <p:cNvPr id="6" name="Footer Placeholder 5"/>
          <p:cNvSpPr>
            <a:spLocks noGrp="1"/>
          </p:cNvSpPr>
          <p:nvPr>
            <p:ph type="ftr" sz="quarter" idx="11"/>
          </p:nvPr>
        </p:nvSpPr>
        <p:spPr/>
        <p:txBody>
          <a:bodyPr/>
          <a:lstStyle/>
          <a:p>
            <a:r>
              <a:rPr lang="en-US"/>
              <a:t>@CAMSE2021</a:t>
            </a:r>
          </a:p>
        </p:txBody>
      </p:sp>
      <p:sp>
        <p:nvSpPr>
          <p:cNvPr id="7" name="Slide Number Placeholder 6"/>
          <p:cNvSpPr>
            <a:spLocks noGrp="1"/>
          </p:cNvSpPr>
          <p:nvPr>
            <p:ph type="sldNum" sz="quarter" idx="12"/>
          </p:nvPr>
        </p:nvSpPr>
        <p:spPr/>
        <p:txBody>
          <a:bodyPr/>
          <a:lstStyle/>
          <a:p>
            <a:fld id="{B6EC1AE5-A1DE-415B-8CD1-7E08D07E900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EACB7-B71E-42AC-B62F-7DFABF9ABBE3}" type="datetime1">
              <a:rPr lang="en-US" smtClean="0"/>
              <a:t>8/22/2023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@CAMSE2021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C1AE5-A1DE-415B-8CD1-7E08D07E900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hyperlink" Target="https://www.csusb.edu/" TargetMode="External"/><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34642" y="84970"/>
            <a:ext cx="7025616" cy="1847215"/>
          </a:xfrm>
          <a:prstGeom prst="rect">
            <a:avLst/>
          </a:prstGeom>
          <a:noFill/>
        </p:spPr>
        <p:txBody>
          <a:bodyPr wrap="square">
            <a:spAutoFit/>
          </a:bodyPr>
          <a:lstStyle/>
          <a:p>
            <a:pPr algn="ctr">
              <a:lnSpc>
                <a:spcPct val="107000"/>
              </a:lnSpc>
              <a:spcAft>
                <a:spcPts val="800"/>
              </a:spcAft>
            </a:pPr>
            <a:r>
              <a:rPr lang="en-IN" sz="2800" dirty="0">
                <a:solidFill>
                  <a:schemeClr val="accent4">
                    <a:lumMod val="60000"/>
                    <a:lumOff val="40000"/>
                  </a:schemeClr>
                </a:solidFill>
                <a:effectLst>
                  <a:outerShdw blurRad="38100" dist="19050" dir="2700000" algn="tl">
                    <a:schemeClr val="dk1">
                      <a:alpha val="40000"/>
                    </a:schemeClr>
                  </a:outerShdw>
                </a:effectLst>
                <a:latin typeface="Cooper Black" panose="0208090404030B020404" pitchFamily="18" charset="0"/>
                <a:ea typeface="Calibri" panose="020F0502020204030204" pitchFamily="34" charset="0"/>
                <a:cs typeface="Times New Roman" panose="02020603050405020304" pitchFamily="18" charset="0"/>
              </a:rPr>
              <a:t>ICMLBDA</a:t>
            </a:r>
            <a:r>
              <a:rPr lang="en-IN" sz="2800" dirty="0">
                <a:ln>
                  <a:noFill/>
                </a:ln>
                <a:solidFill>
                  <a:schemeClr val="accent4">
                    <a:lumMod val="60000"/>
                    <a:lumOff val="40000"/>
                  </a:schemeClr>
                </a:solidFill>
                <a:effectLst>
                  <a:outerShdw blurRad="38100" dist="19050" dir="2700000" algn="tl">
                    <a:schemeClr val="dk1">
                      <a:alpha val="40000"/>
                    </a:schemeClr>
                  </a:outerShdw>
                </a:effectLst>
                <a:latin typeface="Cooper Black" panose="0208090404030B020404" pitchFamily="18" charset="0"/>
                <a:ea typeface="Calibri" panose="020F0502020204030204" pitchFamily="34" charset="0"/>
                <a:cs typeface="Times New Roman" panose="02020603050405020304" pitchFamily="18" charset="0"/>
              </a:rPr>
              <a:t> 2023</a:t>
            </a:r>
            <a:endParaRPr lang="en-IN" sz="1200" dirty="0">
              <a:solidFill>
                <a:schemeClr val="accent4">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2400" dirty="0">
                <a:ln>
                  <a:noFill/>
                </a:ln>
                <a:solidFill>
                  <a:schemeClr val="bg1"/>
                </a:solidFill>
                <a:effectLst>
                  <a:outerShdw blurRad="38100" dist="19050" dir="2700000" algn="tl">
                    <a:schemeClr val="dk1">
                      <a:alpha val="40000"/>
                    </a:schemeClr>
                  </a:outerShdw>
                </a:effectLst>
                <a:latin typeface="Cooper Black" panose="0208090404030B020404" pitchFamily="18" charset="0"/>
                <a:ea typeface="Calibri" panose="020F0502020204030204" pitchFamily="34" charset="0"/>
                <a:cs typeface="Times New Roman" panose="02020603050405020304" pitchFamily="18" charset="0"/>
              </a:rPr>
              <a:t> </a:t>
            </a:r>
            <a:r>
              <a:rPr lang="en-US" altLang="en-IN" sz="2400" dirty="0">
                <a:ln>
                  <a:noFill/>
                </a:ln>
                <a:solidFill>
                  <a:schemeClr val="bg1"/>
                </a:solidFill>
                <a:effectLst>
                  <a:outerShdw blurRad="38100" dist="19050" dir="2700000" algn="tl">
                    <a:schemeClr val="dk1">
                      <a:alpha val="40000"/>
                    </a:schemeClr>
                  </a:outerShdw>
                </a:effectLst>
                <a:latin typeface="Cooper Black" panose="0208090404030B020404" pitchFamily="18" charset="0"/>
                <a:ea typeface="Calibri" panose="020F0502020204030204" pitchFamily="34" charset="0"/>
                <a:cs typeface="Times New Roman" panose="02020603050405020304" pitchFamily="18" charset="0"/>
              </a:rPr>
              <a:t>3</a:t>
            </a:r>
            <a:r>
              <a:rPr lang="en-IN" sz="2400" baseline="30000" dirty="0">
                <a:solidFill>
                  <a:schemeClr val="bg1"/>
                </a:solidFill>
                <a:effectLst>
                  <a:outerShdw blurRad="38100" dist="19050" dir="2700000" algn="tl">
                    <a:schemeClr val="dk1">
                      <a:alpha val="40000"/>
                    </a:schemeClr>
                  </a:outerShdw>
                </a:effectLst>
                <a:latin typeface="Cooper Black" panose="0208090404030B020404" pitchFamily="18" charset="0"/>
                <a:ea typeface="Calibri" panose="020F0502020204030204" pitchFamily="34" charset="0"/>
                <a:cs typeface="Times New Roman" panose="02020603050405020304" pitchFamily="18" charset="0"/>
              </a:rPr>
              <a:t>nd</a:t>
            </a:r>
            <a:r>
              <a:rPr lang="en-IN" sz="2400" dirty="0">
                <a:ln>
                  <a:noFill/>
                </a:ln>
                <a:solidFill>
                  <a:schemeClr val="bg1"/>
                </a:solidFill>
                <a:effectLst>
                  <a:outerShdw blurRad="38100" dist="19050" dir="2700000" algn="tl">
                    <a:schemeClr val="dk1">
                      <a:alpha val="40000"/>
                    </a:schemeClr>
                  </a:outerShdw>
                </a:effectLst>
                <a:latin typeface="Cooper Black" panose="0208090404030B020404" pitchFamily="18" charset="0"/>
                <a:ea typeface="Calibri" panose="020F0502020204030204" pitchFamily="34" charset="0"/>
                <a:cs typeface="Times New Roman" panose="02020603050405020304" pitchFamily="18" charset="0"/>
              </a:rPr>
              <a:t> International Conference on</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2400" dirty="0">
                <a:ln>
                  <a:noFill/>
                </a:ln>
                <a:solidFill>
                  <a:schemeClr val="bg1"/>
                </a:solidFill>
                <a:effectLst>
                  <a:outerShdw blurRad="38100" dist="19050" dir="2700000" algn="tl">
                    <a:schemeClr val="dk1">
                      <a:alpha val="40000"/>
                    </a:schemeClr>
                  </a:outerShdw>
                </a:effectLst>
                <a:latin typeface="Cooper Black" panose="0208090404030B020404" pitchFamily="18" charset="0"/>
                <a:ea typeface="Calibri" panose="020F0502020204030204" pitchFamily="34" charset="0"/>
                <a:cs typeface="Times New Roman" panose="02020603050405020304" pitchFamily="18" charset="0"/>
              </a:rPr>
              <a:t>Machine Learning and Big Data Analytics </a:t>
            </a:r>
          </a:p>
          <a:p>
            <a:pPr algn="ctr">
              <a:lnSpc>
                <a:spcPct val="107000"/>
              </a:lnSpc>
              <a:spcAft>
                <a:spcPts val="800"/>
              </a:spcAft>
            </a:pPr>
            <a:r>
              <a:rPr lang="en-IN" sz="1100" b="1" spc="115" dirty="0">
                <a:solidFill>
                  <a:srgbClr val="006600"/>
                </a:solidFill>
                <a:effectLst/>
                <a:latin typeface="Old English Text MT" panose="03040902040508030806" pitchFamily="66" charset="0"/>
                <a:ea typeface="Times New Roman" panose="02020603050405020304" pitchFamily="18" charset="0"/>
                <a:cs typeface="Times New Roman" panose="02020603050405020304" pitchFamily="18" charset="0"/>
              </a:rPr>
              <a:t>       </a:t>
            </a:r>
            <a:r>
              <a:rPr lang="en-IN" sz="1200" b="1" spc="115" dirty="0">
                <a:solidFill>
                  <a:srgbClr val="006600"/>
                </a:solidFill>
                <a:effectLst/>
                <a:latin typeface="Broadway" panose="04040905080B02020502" pitchFamily="82" charset="0"/>
                <a:ea typeface="Times New Roman" panose="02020603050405020304" pitchFamily="18" charset="0"/>
                <a:cs typeface="Arabic Typesetting" panose="03020402040406030203" pitchFamily="66" charset="-78"/>
              </a:rPr>
              <a:t>29-30</a:t>
            </a:r>
            <a:r>
              <a:rPr lang="en-IN" sz="1200" b="1" spc="115" baseline="30000" dirty="0">
                <a:solidFill>
                  <a:srgbClr val="006600"/>
                </a:solidFill>
                <a:effectLst/>
                <a:latin typeface="Broadway" panose="04040905080B02020502" pitchFamily="82" charset="0"/>
                <a:ea typeface="Times New Roman" panose="02020603050405020304" pitchFamily="18" charset="0"/>
                <a:cs typeface="Arabic Typesetting" panose="03020402040406030203" pitchFamily="66" charset="-78"/>
              </a:rPr>
              <a:t>th</a:t>
            </a:r>
            <a:r>
              <a:rPr lang="en-IN" sz="1200" b="1" spc="115" dirty="0">
                <a:solidFill>
                  <a:srgbClr val="006600"/>
                </a:solidFill>
                <a:effectLst/>
                <a:latin typeface="Broadway" panose="04040905080B02020502" pitchFamily="82" charset="0"/>
                <a:ea typeface="Times New Roman" panose="02020603050405020304" pitchFamily="18" charset="0"/>
                <a:cs typeface="Arabic Typesetting" panose="03020402040406030203" pitchFamily="66" charset="-78"/>
              </a:rPr>
              <a:t> May 2023</a:t>
            </a:r>
            <a:endParaRPr lang="en-IN" sz="1100" dirty="0">
              <a:effectLst/>
              <a:latin typeface="Broadway" panose="04040905080B02020502" pitchFamily="82" charset="0"/>
              <a:ea typeface="Calibri" panose="020F0502020204030204" pitchFamily="34" charset="0"/>
              <a:cs typeface="Arabic Typesetting" panose="03020402040406030203" pitchFamily="66" charset="-78"/>
            </a:endParaRPr>
          </a:p>
        </p:txBody>
      </p:sp>
      <p:pic>
        <p:nvPicPr>
          <p:cNvPr id="12" name="Picture 11" descr="Spring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4857" y="-8578"/>
            <a:ext cx="1109784" cy="1714323"/>
          </a:xfrm>
          <a:prstGeom prst="rect">
            <a:avLst/>
          </a:prstGeom>
          <a:noFill/>
          <a:ln>
            <a:noFill/>
          </a:ln>
        </p:spPr>
      </p:pic>
      <p:sp>
        <p:nvSpPr>
          <p:cNvPr id="16" name="TextBox 15"/>
          <p:cNvSpPr txBox="1"/>
          <p:nvPr/>
        </p:nvSpPr>
        <p:spPr>
          <a:xfrm>
            <a:off x="4842510" y="2240915"/>
            <a:ext cx="7162800" cy="1938020"/>
          </a:xfrm>
          <a:prstGeom prst="rect">
            <a:avLst/>
          </a:prstGeom>
          <a:noFill/>
        </p:spPr>
        <p:txBody>
          <a:bodyPr wrap="square" rtlCol="0">
            <a:spAutoFit/>
          </a:bodyPr>
          <a:lstStyle/>
          <a:p>
            <a:pPr algn="ctr"/>
            <a:r>
              <a:rPr lang="zh-CN" altLang="en-US" sz="2400" b="1" dirty="0">
                <a:solidFill>
                  <a:schemeClr val="bg1"/>
                </a:solidFill>
                <a:latin typeface="Times New Roman" panose="02020603050405020304" pitchFamily="18" charset="0"/>
                <a:ea typeface="Arial" panose="020B0604020202020204" pitchFamily="34" charset="0"/>
                <a:cs typeface="Times New Roman" panose="02020603050405020304" pitchFamily="18" charset="0"/>
                <a:sym typeface="+mn-ea"/>
              </a:rPr>
              <a:t> Human stress detection in sleep mode compared</a:t>
            </a:r>
            <a:r>
              <a:rPr lang="en-US" altLang="zh-CN" sz="2400" b="1" dirty="0">
                <a:solidFill>
                  <a:schemeClr val="bg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sz="2400" b="1" dirty="0">
                <a:solidFill>
                  <a:schemeClr val="bg1"/>
                </a:solidFill>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sz="2400" b="1" dirty="0">
                <a:solidFill>
                  <a:schemeClr val="bg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sz="2400" b="1" dirty="0">
                <a:solidFill>
                  <a:schemeClr val="bg1"/>
                </a:solidFill>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zh-CN" altLang="en-US" sz="2400" b="1"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ctr"/>
            <a:endParaRPr lang="en-US" sz="2400" b="1" dirty="0">
              <a:solidFill>
                <a:schemeClr val="accent4">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US" sz="2400" b="1" dirty="0">
              <a:solidFill>
                <a:srgbClr val="1E8585"/>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7990134" y="4521979"/>
            <a:ext cx="1141659" cy="307777"/>
          </a:xfrm>
          <a:prstGeom prst="rect">
            <a:avLst/>
          </a:prstGeom>
          <a:noFill/>
        </p:spPr>
        <p:txBody>
          <a:bodyPr wrap="none" rtlCol="0">
            <a:spAutoFit/>
          </a:bodyPr>
          <a:lstStyle/>
          <a:p>
            <a:pPr algn="ctr"/>
            <a:r>
              <a:rPr lang="en-US" sz="1400" dirty="0">
                <a:solidFill>
                  <a:srgbClr val="070A36"/>
                </a:solidFill>
                <a:latin typeface="Garamond" panose="02020404030301010803" pitchFamily="18" charset="0"/>
              </a:rPr>
              <a:t>Presented By:</a:t>
            </a:r>
          </a:p>
        </p:txBody>
      </p:sp>
      <p:sp>
        <p:nvSpPr>
          <p:cNvPr id="20" name="TextBox 19"/>
          <p:cNvSpPr txBox="1"/>
          <p:nvPr/>
        </p:nvSpPr>
        <p:spPr>
          <a:xfrm>
            <a:off x="5280832" y="4971650"/>
            <a:ext cx="6879426" cy="1999615"/>
          </a:xfrm>
          <a:prstGeom prst="rect">
            <a:avLst/>
          </a:prstGeom>
          <a:noFill/>
        </p:spPr>
        <p:txBody>
          <a:bodyPr wrap="square" rtlCol="0">
            <a:spAutoFit/>
          </a:bodyPr>
          <a:lstStyle/>
          <a:p>
            <a:pPr algn="ctr"/>
            <a:r>
              <a:rPr lang="en-US" sz="2000" b="1" dirty="0">
                <a:solidFill>
                  <a:srgbClr val="FFFF00"/>
                </a:solidFill>
              </a:rPr>
              <a:t>Dr.Sajidha S A,   Sanjay M, Pillaram Manoj,DR.Sheik Abdullah A, Dr.Priyadarshini R, Dr.Nisha V M ,Dr.Aakif Mairaj</a:t>
            </a:r>
          </a:p>
          <a:p>
            <a:pPr algn="ctr"/>
            <a:endParaRPr lang="en-US" sz="2000" b="1" dirty="0">
              <a:solidFill>
                <a:srgbClr val="FFFF00"/>
              </a:solidFill>
            </a:endParaRPr>
          </a:p>
          <a:p>
            <a:pPr algn="ctr"/>
            <a:r>
              <a:rPr lang="en-US" sz="2000" b="1" dirty="0">
                <a:solidFill>
                  <a:srgbClr val="FFFF00"/>
                </a:solidFill>
              </a:rPr>
              <a:t> </a:t>
            </a:r>
            <a:r>
              <a:rPr lang="en-US" sz="2400" b="1" dirty="0">
                <a:solidFill>
                  <a:srgbClr val="FFFF00"/>
                </a:solidFill>
              </a:rPr>
              <a:t>Vellore Institute of Technology</a:t>
            </a:r>
            <a:r>
              <a:rPr lang="en-US" sz="2000" b="1" dirty="0">
                <a:solidFill>
                  <a:srgbClr val="FFFF00"/>
                </a:solidFill>
              </a:rPr>
              <a:t>, Chennai, Tamil Nadu, India.</a:t>
            </a:r>
          </a:p>
          <a:p>
            <a:pPr algn="ctr"/>
            <a:endParaRPr lang="en-US" sz="2000" b="1" dirty="0">
              <a:solidFill>
                <a:srgbClr val="FFFF00"/>
              </a:solidFill>
            </a:endParaRPr>
          </a:p>
        </p:txBody>
      </p:sp>
      <p:pic>
        <p:nvPicPr>
          <p:cNvPr id="27" name="Picture 26" descr="ICDSAI"/>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4456" y="6148"/>
            <a:ext cx="1109784" cy="1699410"/>
          </a:xfrm>
          <a:prstGeom prst="rect">
            <a:avLst/>
          </a:prstGeom>
          <a:noFill/>
          <a:ln>
            <a:noFill/>
          </a:ln>
        </p:spPr>
      </p:pic>
      <p:sp>
        <p:nvSpPr>
          <p:cNvPr id="30" name="TextBox 29"/>
          <p:cNvSpPr txBox="1"/>
          <p:nvPr/>
        </p:nvSpPr>
        <p:spPr>
          <a:xfrm>
            <a:off x="7674404" y="1856129"/>
            <a:ext cx="2092282" cy="486410"/>
          </a:xfrm>
          <a:prstGeom prst="rect">
            <a:avLst/>
          </a:prstGeom>
          <a:noFill/>
        </p:spPr>
        <p:txBody>
          <a:bodyPr wrap="square">
            <a:spAutoFit/>
          </a:bodyPr>
          <a:lstStyle/>
          <a:p>
            <a:pPr algn="ctr">
              <a:lnSpc>
                <a:spcPct val="107000"/>
              </a:lnSpc>
              <a:spcAft>
                <a:spcPts val="800"/>
              </a:spcAft>
            </a:pPr>
            <a:r>
              <a:rPr lang="en-IN" sz="1600" dirty="0">
                <a:solidFill>
                  <a:schemeClr val="bg1"/>
                </a:solidFill>
                <a:effectLst>
                  <a:outerShdw blurRad="38100" dist="19050" dir="2700000" algn="tl">
                    <a:schemeClr val="dk1">
                      <a:alpha val="40000"/>
                    </a:schemeClr>
                  </a:outerShdw>
                </a:effectLst>
                <a:latin typeface="Cooper Black" panose="0208090404030B020404" pitchFamily="18" charset="0"/>
                <a:ea typeface="Calibri" panose="020F0502020204030204" pitchFamily="34" charset="0"/>
                <a:cs typeface="Times New Roman" panose="02020603050405020304" pitchFamily="18" charset="0"/>
              </a:rPr>
              <a:t>Paper ID -</a:t>
            </a:r>
            <a:r>
              <a:rPr lang="en-IN" sz="1600" dirty="0">
                <a:ln>
                  <a:noFill/>
                </a:ln>
                <a:solidFill>
                  <a:schemeClr val="bg1"/>
                </a:solidFill>
                <a:effectLst>
                  <a:outerShdw blurRad="38100" dist="19050" dir="2700000" algn="tl">
                    <a:schemeClr val="dk1">
                      <a:alpha val="40000"/>
                    </a:schemeClr>
                  </a:outerShdw>
                </a:effectLst>
                <a:latin typeface="Cooper Black" panose="0208090404030B020404" pitchFamily="18" charset="0"/>
                <a:ea typeface="Calibri" panose="020F0502020204030204" pitchFamily="34" charset="0"/>
                <a:cs typeface="Times New Roman" panose="02020603050405020304" pitchFamily="18" charset="0"/>
              </a:rPr>
              <a:t> </a:t>
            </a:r>
            <a:r>
              <a:rPr lang="en-US" altLang="en-IN" sz="2400" b="1" dirty="0">
                <a:ln>
                  <a:noFill/>
                </a:ln>
                <a:solidFill>
                  <a:schemeClr val="bg1"/>
                </a:solidFill>
                <a:effectLst>
                  <a:outerShdw blurRad="38100" dist="19050" dir="2700000" algn="tl">
                    <a:schemeClr val="dk1">
                      <a:alpha val="40000"/>
                    </a:schemeClr>
                  </a:outerShdw>
                </a:effectLst>
                <a:latin typeface="Algerian" panose="04020705040A02060702" charset="0"/>
                <a:ea typeface="Calibri" panose="020F0502020204030204" pitchFamily="34" charset="0"/>
                <a:cs typeface="Algerian" panose="04020705040A02060702" charset="0"/>
              </a:rPr>
              <a:t>158</a:t>
            </a:r>
          </a:p>
        </p:txBody>
      </p:sp>
      <p:sp>
        <p:nvSpPr>
          <p:cNvPr id="43" name="Oval 42"/>
          <p:cNvSpPr/>
          <p:nvPr/>
        </p:nvSpPr>
        <p:spPr>
          <a:xfrm>
            <a:off x="7990205" y="3439160"/>
            <a:ext cx="1025525" cy="94107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800" dirty="0">
              <a:latin typeface="Garamond" panose="02020404030301010803"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540" y="154616"/>
            <a:ext cx="1232362" cy="1498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83" y="2046621"/>
            <a:ext cx="2743771"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2829" y="2070523"/>
            <a:ext cx="2092282"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7294" y="200592"/>
            <a:ext cx="1401481" cy="1395482"/>
          </a:xfrm>
          <a:prstGeom prst="rect">
            <a:avLst/>
          </a:prstGeom>
          <a:noFill/>
          <a:ln>
            <a:noFill/>
          </a:ln>
        </p:spPr>
      </p:pic>
      <p:pic>
        <p:nvPicPr>
          <p:cNvPr id="13" name="Content Placeholder 12"/>
          <p:cNvPicPr>
            <a:picLocks noGrp="1" noChangeAspect="1"/>
          </p:cNvPicPr>
          <p:nvPr>
            <p:ph sz="half" idx="2"/>
          </p:nvPr>
        </p:nvPicPr>
        <p:blipFill>
          <a:blip r:embed="rId9">
            <a:clrChange>
              <a:clrFrom>
                <a:srgbClr val="EFEFEF">
                  <a:alpha val="100000"/>
                </a:srgbClr>
              </a:clrFrom>
              <a:clrTo>
                <a:srgbClr val="EFEFEF">
                  <a:alpha val="100000"/>
                  <a:alpha val="0"/>
                </a:srgbClr>
              </a:clrTo>
            </a:clrChange>
          </a:blip>
          <a:stretch>
            <a:fillRect/>
          </a:stretch>
        </p:blipFill>
        <p:spPr>
          <a:xfrm>
            <a:off x="8172450" y="3605530"/>
            <a:ext cx="661035" cy="662940"/>
          </a:xfrm>
          <a:prstGeom prst="rect">
            <a:avLst/>
          </a:prstGeom>
        </p:spPr>
      </p:pic>
      <p:pic>
        <p:nvPicPr>
          <p:cNvPr id="21" name="Picture 20"/>
          <p:cNvPicPr>
            <a:picLocks noChangeAspect="1"/>
          </p:cNvPicPr>
          <p:nvPr/>
        </p:nvPicPr>
        <p:blipFill>
          <a:blip r:embed="rId10"/>
          <a:stretch>
            <a:fillRect/>
          </a:stretch>
        </p:blipFill>
        <p:spPr>
          <a:xfrm>
            <a:off x="635" y="3439160"/>
            <a:ext cx="5140325" cy="3418840"/>
          </a:xfrm>
          <a:prstGeom prst="rect">
            <a:avLst/>
          </a:prstGeom>
        </p:spPr>
      </p:pic>
      <p:pic>
        <p:nvPicPr>
          <p:cNvPr id="23" name="Picture 22"/>
          <p:cNvPicPr>
            <a:picLocks noChangeAspect="1"/>
          </p:cNvPicPr>
          <p:nvPr/>
        </p:nvPicPr>
        <p:blipFill>
          <a:blip r:embed="rId11"/>
          <a:srcRect l="2959" t="10205" r="4544" b="4372"/>
          <a:stretch>
            <a:fillRect/>
          </a:stretch>
        </p:blipFill>
        <p:spPr>
          <a:xfrm>
            <a:off x="147320" y="3605530"/>
            <a:ext cx="1263015" cy="1266190"/>
          </a:xfrm>
          <a:prstGeom prst="ellipse">
            <a:avLst/>
          </a:prstGeom>
        </p:spPr>
      </p:pic>
      <p:pic>
        <p:nvPicPr>
          <p:cNvPr id="25" name="Picture 24"/>
          <p:cNvPicPr>
            <a:picLocks noChangeAspect="1"/>
          </p:cNvPicPr>
          <p:nvPr/>
        </p:nvPicPr>
        <p:blipFill>
          <a:blip r:embed="rId12"/>
          <a:srcRect t="4071" b="3053"/>
          <a:stretch>
            <a:fillRect/>
          </a:stretch>
        </p:blipFill>
        <p:spPr>
          <a:xfrm>
            <a:off x="113030" y="5219700"/>
            <a:ext cx="1113790" cy="1337310"/>
          </a:xfrm>
          <a:prstGeom prst="ellipse">
            <a:avLst/>
          </a:prstGeom>
        </p:spPr>
      </p:pic>
      <p:pic>
        <p:nvPicPr>
          <p:cNvPr id="29" name="Picture 28"/>
          <p:cNvPicPr>
            <a:picLocks noChangeAspect="1"/>
          </p:cNvPicPr>
          <p:nvPr/>
        </p:nvPicPr>
        <p:blipFill>
          <a:blip r:embed="rId13"/>
          <a:srcRect l="4893" t="2996" r="4281" b="4494"/>
          <a:stretch>
            <a:fillRect/>
          </a:stretch>
        </p:blipFill>
        <p:spPr>
          <a:xfrm>
            <a:off x="1311910" y="5216525"/>
            <a:ext cx="1147445" cy="1431925"/>
          </a:xfrm>
          <a:prstGeom prst="ellipse">
            <a:avLst/>
          </a:prstGeom>
        </p:spPr>
      </p:pic>
      <p:pic>
        <p:nvPicPr>
          <p:cNvPr id="35" name="Picture 34"/>
          <p:cNvPicPr>
            <a:picLocks noChangeAspect="1"/>
          </p:cNvPicPr>
          <p:nvPr/>
        </p:nvPicPr>
        <p:blipFill>
          <a:blip r:embed="rId14"/>
          <a:stretch>
            <a:fillRect/>
          </a:stretch>
        </p:blipFill>
        <p:spPr>
          <a:xfrm>
            <a:off x="3955415" y="5217160"/>
            <a:ext cx="1381125" cy="1431290"/>
          </a:xfrm>
          <a:prstGeom prst="ellipse">
            <a:avLst/>
          </a:prstGeom>
        </p:spPr>
      </p:pic>
      <p:pic>
        <p:nvPicPr>
          <p:cNvPr id="39" name="Picture 38"/>
          <p:cNvPicPr>
            <a:picLocks noChangeAspect="1"/>
          </p:cNvPicPr>
          <p:nvPr/>
        </p:nvPicPr>
        <p:blipFill>
          <a:blip r:embed="rId15"/>
          <a:srcRect l="3941"/>
          <a:stretch>
            <a:fillRect/>
          </a:stretch>
        </p:blipFill>
        <p:spPr>
          <a:xfrm>
            <a:off x="2553970" y="5176520"/>
            <a:ext cx="1151255" cy="1464310"/>
          </a:xfrm>
          <a:prstGeom prst="ellipse">
            <a:avLst/>
          </a:prstGeom>
        </p:spPr>
      </p:pic>
      <p:pic>
        <p:nvPicPr>
          <p:cNvPr id="48" name="Picture 47"/>
          <p:cNvPicPr>
            <a:picLocks noChangeAspect="1"/>
          </p:cNvPicPr>
          <p:nvPr/>
        </p:nvPicPr>
        <p:blipFill>
          <a:blip r:embed="rId16"/>
          <a:srcRect l="2289" b="10841"/>
          <a:stretch>
            <a:fillRect/>
          </a:stretch>
        </p:blipFill>
        <p:spPr>
          <a:xfrm>
            <a:off x="1852295" y="3578860"/>
            <a:ext cx="1091565" cy="1363345"/>
          </a:xfrm>
          <a:prstGeom prst="ellipse">
            <a:avLst/>
          </a:prstGeom>
        </p:spPr>
      </p:pic>
      <p:pic>
        <p:nvPicPr>
          <p:cNvPr id="50" name="Picture 49"/>
          <p:cNvPicPr>
            <a:picLocks noChangeAspect="1"/>
          </p:cNvPicPr>
          <p:nvPr/>
        </p:nvPicPr>
        <p:blipFill>
          <a:blip r:embed="rId17"/>
          <a:srcRect l="406" t="-493" r="-406" b="6558"/>
          <a:stretch>
            <a:fillRect/>
          </a:stretch>
        </p:blipFill>
        <p:spPr>
          <a:xfrm>
            <a:off x="3411855" y="3630930"/>
            <a:ext cx="1153160" cy="1339215"/>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mt="11000"/>
          </a:blip>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8105" y="6504305"/>
            <a:ext cx="486410" cy="365125"/>
          </a:xfrm>
        </p:spPr>
        <p:txBody>
          <a:bodyPr/>
          <a:lstStyle/>
          <a:p>
            <a:fld id="{B6EC1AE5-A1DE-415B-8CD1-7E08D07E9000}" type="slidenum">
              <a:rPr lang="en-US" sz="1400" smtClean="0">
                <a:latin typeface="Garamond" panose="02020404030301010803" pitchFamily="18" charset="0"/>
              </a:rPr>
              <a:t>10</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latin typeface="Garamond" panose="02020404030301010803" pitchFamily="18" charset="0"/>
                <a:sym typeface="+mn-ea"/>
              </a:rPr>
              <a:t>Title:</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780" y="669942"/>
            <a:ext cx="5418385" cy="398780"/>
          </a:xfrm>
          <a:prstGeom prst="rect">
            <a:avLst/>
          </a:prstGeom>
          <a:noFill/>
        </p:spPr>
        <p:txBody>
          <a:bodyPr wrap="square" rtlCol="0">
            <a:spAutoFit/>
          </a:bodyPr>
          <a:lstStyle/>
          <a:p>
            <a:r>
              <a:rPr lang="en-US" sz="2000" b="1" dirty="0">
                <a:solidFill>
                  <a:srgbClr val="00B0F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Comparison of Accuracy with research papers</a:t>
            </a: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955516" y="6529411"/>
            <a:ext cx="1158225" cy="277725"/>
          </a:xfrm>
        </p:spPr>
        <p:txBody>
          <a:bodyPr/>
          <a:lstStyle/>
          <a:p>
            <a:r>
              <a:rPr lang="en-US" dirty="0">
                <a:solidFill>
                  <a:schemeClr val="tx1"/>
                </a:solidFill>
                <a:latin typeface="Garamond" panose="02020404030301010803" pitchFamily="18" charset="0"/>
              </a:rPr>
              <a:t>29/30-05-2023</a:t>
            </a:r>
          </a:p>
        </p:txBody>
      </p:sp>
      <p:pic>
        <p:nvPicPr>
          <p:cNvPr id="13" name="Content Placeholder 12"/>
          <p:cNvPicPr>
            <a:picLocks noGrp="1" noChangeAspect="1"/>
          </p:cNvPicPr>
          <p:nvPr>
            <p:ph sz="half" idx="2"/>
          </p:nvPr>
        </p:nvPicPr>
        <p:blipFill>
          <a:blip r:embed="rId4">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5"/>
          <a:stretch>
            <a:fillRect/>
          </a:stretch>
        </p:blipFill>
        <p:spPr>
          <a:xfrm>
            <a:off x="8968740" y="669925"/>
            <a:ext cx="3074035" cy="951230"/>
          </a:xfrm>
          <a:prstGeom prst="rect">
            <a:avLst/>
          </a:prstGeom>
        </p:spPr>
      </p:pic>
      <p:graphicFrame>
        <p:nvGraphicFramePr>
          <p:cNvPr id="11" name="Table 10"/>
          <p:cNvGraphicFramePr/>
          <p:nvPr/>
        </p:nvGraphicFramePr>
        <p:xfrm>
          <a:off x="748030" y="1945640"/>
          <a:ext cx="5057140" cy="1402080"/>
        </p:xfrm>
        <a:graphic>
          <a:graphicData uri="http://schemas.openxmlformats.org/drawingml/2006/table">
            <a:tbl>
              <a:tblPr firstRow="1" bandRow="1">
                <a:tableStyleId>{5940675A-B579-460E-94D1-54222C63F5DA}</a:tableStyleId>
              </a:tblPr>
              <a:tblGrid>
                <a:gridCol w="130429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774065">
                  <a:extLst>
                    <a:ext uri="{9D8B030D-6E8A-4147-A177-3AD203B41FA5}">
                      <a16:colId xmlns:a16="http://schemas.microsoft.com/office/drawing/2014/main" val="20002"/>
                    </a:ext>
                  </a:extLst>
                </a:gridCol>
                <a:gridCol w="686435">
                  <a:extLst>
                    <a:ext uri="{9D8B030D-6E8A-4147-A177-3AD203B41FA5}">
                      <a16:colId xmlns:a16="http://schemas.microsoft.com/office/drawing/2014/main" val="20003"/>
                    </a:ext>
                  </a:extLst>
                </a:gridCol>
                <a:gridCol w="687705">
                  <a:extLst>
                    <a:ext uri="{9D8B030D-6E8A-4147-A177-3AD203B41FA5}">
                      <a16:colId xmlns:a16="http://schemas.microsoft.com/office/drawing/2014/main" val="20004"/>
                    </a:ext>
                  </a:extLst>
                </a:gridCol>
                <a:gridCol w="715645">
                  <a:extLst>
                    <a:ext uri="{9D8B030D-6E8A-4147-A177-3AD203B41FA5}">
                      <a16:colId xmlns:a16="http://schemas.microsoft.com/office/drawing/2014/main" val="20005"/>
                    </a:ext>
                  </a:extLst>
                </a:gridCol>
              </a:tblGrid>
              <a:tr h="560705">
                <a:tc>
                  <a:txBody>
                    <a:bodyPr/>
                    <a:lstStyle/>
                    <a:p>
                      <a:pPr indent="0" algn="ctr">
                        <a:buNone/>
                      </a:pPr>
                      <a:r>
                        <a:rPr lang="en-US" sz="1400" b="1">
                          <a:latin typeface="Times New Roman" panose="02020603050405020304" pitchFamily="18" charset="0"/>
                          <a:cs typeface="Times New Roman" panose="02020603050405020304" pitchFamily="18" charset="0"/>
                        </a:rPr>
                        <a:t>Algorithms</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Logistic regression</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Random forest</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Navie bayes</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KNN</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SVM</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670">
                <a:tc>
                  <a:txBody>
                    <a:bodyPr/>
                    <a:lstStyle/>
                    <a:p>
                      <a:pPr indent="0" algn="ctr">
                        <a:buNone/>
                      </a:pPr>
                      <a:r>
                        <a:rPr lang="en-US" sz="1400" b="1">
                          <a:latin typeface="Times New Roman" panose="02020603050405020304" pitchFamily="18" charset="0"/>
                          <a:cs typeface="Times New Roman" panose="02020603050405020304" pitchFamily="18" charset="0"/>
                        </a:rPr>
                        <a:t>Sleeping</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Times New Roman" panose="02020603050405020304" pitchFamily="18" charset="0"/>
                          <a:cs typeface="Times New Roman" panose="02020603050405020304" pitchFamily="18" charset="0"/>
                        </a:rPr>
                        <a:t>92.15%</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90.19%</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Times New Roman" panose="02020603050405020304" pitchFamily="18" charset="0"/>
                          <a:cs typeface="Times New Roman" panose="02020603050405020304" pitchFamily="18" charset="0"/>
                        </a:rPr>
                        <a:t> </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84.31%</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86.27%</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670">
                <a:tc>
                  <a:txBody>
                    <a:bodyPr/>
                    <a:lstStyle/>
                    <a:p>
                      <a:pPr indent="0" algn="ctr">
                        <a:buNone/>
                      </a:pPr>
                      <a:r>
                        <a:rPr lang="en-US" sz="1400" b="1">
                          <a:latin typeface="Times New Roman" panose="02020603050405020304" pitchFamily="18" charset="0"/>
                          <a:cs typeface="Times New Roman" panose="02020603050405020304" pitchFamily="18" charset="0"/>
                        </a:rPr>
                        <a:t>Non-sleeping</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Times New Roman" panose="02020603050405020304" pitchFamily="18" charset="0"/>
                          <a:cs typeface="Times New Roman" panose="02020603050405020304" pitchFamily="18" charset="0"/>
                        </a:rPr>
                        <a:t>-</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83.33%</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71.42%</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55.55%</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latin typeface="Times New Roman" panose="02020603050405020304" pitchFamily="18" charset="0"/>
                          <a:cs typeface="Times New Roman" panose="02020603050405020304" pitchFamily="18" charset="0"/>
                        </a:rPr>
                        <a:t>85.71%</a:t>
                      </a:r>
                      <a:endParaRPr 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035">
                <a:tc>
                  <a:txBody>
                    <a:bodyPr/>
                    <a:lstStyle/>
                    <a:p>
                      <a:pPr indent="0" algn="ctr">
                        <a:buNone/>
                      </a:pPr>
                      <a:r>
                        <a:rPr lang="en-US" sz="1400" b="1">
                          <a:latin typeface="Times New Roman" panose="02020603050405020304" pitchFamily="18" charset="0"/>
                          <a:cs typeface="Times New Roman" panose="02020603050405020304" pitchFamily="18" charset="0"/>
                        </a:rPr>
                        <a:t>Our accuracy</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Times New Roman" panose="02020603050405020304" pitchFamily="18" charset="0"/>
                          <a:cs typeface="Times New Roman" panose="02020603050405020304" pitchFamily="18" charset="0"/>
                        </a:rPr>
                        <a:t>100</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Times New Roman" panose="02020603050405020304" pitchFamily="18" charset="0"/>
                          <a:cs typeface="Times New Roman" panose="02020603050405020304" pitchFamily="18" charset="0"/>
                        </a:rPr>
                        <a:t>98</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Times New Roman" panose="02020603050405020304" pitchFamily="18" charset="0"/>
                          <a:cs typeface="Times New Roman" panose="02020603050405020304" pitchFamily="18" charset="0"/>
                        </a:rPr>
                        <a:t>100</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Times New Roman" panose="02020603050405020304" pitchFamily="18" charset="0"/>
                          <a:cs typeface="Times New Roman" panose="02020603050405020304" pitchFamily="18" charset="0"/>
                        </a:rPr>
                        <a:t>100</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Times New Roman" panose="02020603050405020304" pitchFamily="18" charset="0"/>
                          <a:cs typeface="Times New Roman" panose="02020603050405020304" pitchFamily="18" charset="0"/>
                        </a:rPr>
                        <a:t>100</a:t>
                      </a:r>
                      <a:endParaRPr 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1311909" name="Picture 1"/>
          <p:cNvPicPr>
            <a:picLocks noChangeAspect="1"/>
          </p:cNvPicPr>
          <p:nvPr/>
        </p:nvPicPr>
        <p:blipFill>
          <a:blip r:embed="rId6"/>
          <a:stretch>
            <a:fillRect/>
          </a:stretch>
        </p:blipFill>
        <p:spPr>
          <a:xfrm>
            <a:off x="6478270" y="2098675"/>
            <a:ext cx="5421630" cy="3283585"/>
          </a:xfrm>
          <a:prstGeom prst="rect">
            <a:avLst/>
          </a:prstGeom>
        </p:spPr>
      </p:pic>
      <p:sp>
        <p:nvSpPr>
          <p:cNvPr id="100" name="Text Box 99"/>
          <p:cNvSpPr txBox="1"/>
          <p:nvPr/>
        </p:nvSpPr>
        <p:spPr>
          <a:xfrm>
            <a:off x="930910" y="3846195"/>
            <a:ext cx="5547360" cy="1753235"/>
          </a:xfrm>
          <a:prstGeom prst="rect">
            <a:avLst/>
          </a:prstGeom>
          <a:noFill/>
          <a:ln w="9525">
            <a:noFill/>
          </a:ln>
        </p:spPr>
        <p:txBody>
          <a:bodyPr wrap="square">
            <a:spAutoFit/>
          </a:bodyPr>
          <a:lstStyle/>
          <a:p>
            <a:pPr indent="0"/>
            <a:r>
              <a:rPr lang="en-US" b="0">
                <a:latin typeface="Times New Roman" panose="02020603050405020304" pitchFamily="18" charset="0"/>
                <a:ea typeface="SimSun" panose="02010600030101010101" pitchFamily="2" charset="-122"/>
              </a:rPr>
              <a:t>It shows the performance of our dataset namely “Sleeping” on different machine learning algorithms with the algorithms in literature survey. Logistic regression, Navie bayes , LightGBM, CatBoost(Categorical Boosting),SVM and KNN has the highest accuracy’s of 100%, indicating that it may be the most suitable algorithm for the dataset.</a:t>
            </a:r>
            <a:endParaRPr lang="en-US"/>
          </a:p>
        </p:txBody>
      </p:sp>
      <p:pic>
        <p:nvPicPr>
          <p:cNvPr id="7" name="Picture 6"/>
          <p:cNvPicPr>
            <a:picLocks noChangeAspect="1"/>
          </p:cNvPicPr>
          <p:nvPr/>
        </p:nvPicPr>
        <p:blipFill>
          <a:blip r:embed="rId7">
            <a:alphaModFix amt="14000"/>
          </a:blip>
          <a:srcRect r="22246"/>
          <a:stretch>
            <a:fillRect/>
          </a:stretch>
        </p:blipFill>
        <p:spPr>
          <a:xfrm>
            <a:off x="496570" y="730885"/>
            <a:ext cx="7042785" cy="60763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8105" y="6504305"/>
            <a:ext cx="485775" cy="365125"/>
          </a:xfrm>
        </p:spPr>
        <p:txBody>
          <a:bodyPr/>
          <a:lstStyle/>
          <a:p>
            <a:fld id="{B6EC1AE5-A1DE-415B-8CD1-7E08D07E9000}" type="slidenum">
              <a:rPr lang="en-US" sz="1400" smtClean="0">
                <a:latin typeface="Garamond" panose="02020404030301010803" pitchFamily="18" charset="0"/>
              </a:rPr>
              <a:t>11</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latin typeface="Garamond" panose="02020404030301010803" pitchFamily="18" charset="0"/>
                <a:sym typeface="+mn-ea"/>
              </a:rPr>
              <a:t>Title:</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635" y="669925"/>
            <a:ext cx="7054215" cy="398780"/>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why we got 100% accuracy’s compared to research papers:</a:t>
            </a: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955516" y="6529411"/>
            <a:ext cx="1158225" cy="277725"/>
          </a:xfrm>
        </p:spPr>
        <p:txBody>
          <a:bodyPr/>
          <a:lstStyle/>
          <a:p>
            <a:r>
              <a:rPr lang="en-US" dirty="0">
                <a:solidFill>
                  <a:schemeClr val="tx1"/>
                </a:solidFill>
                <a:latin typeface="Garamond" panose="02020404030301010803" pitchFamily="18" charset="0"/>
              </a:rPr>
              <a:t>29/30-05-2023</a:t>
            </a:r>
          </a:p>
        </p:txBody>
      </p:sp>
      <p:pic>
        <p:nvPicPr>
          <p:cNvPr id="13" name="Content Placeholder 12"/>
          <p:cNvPicPr>
            <a:picLocks noGrp="1" noChangeAspect="1"/>
          </p:cNvPicPr>
          <p:nvPr>
            <p:ph sz="half" idx="2"/>
          </p:nvPr>
        </p:nvPicPr>
        <p:blipFill>
          <a:blip r:embed="rId3">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4"/>
          <a:stretch>
            <a:fillRect/>
          </a:stretch>
        </p:blipFill>
        <p:spPr>
          <a:xfrm>
            <a:off x="8968740" y="669925"/>
            <a:ext cx="3074035" cy="951230"/>
          </a:xfrm>
          <a:prstGeom prst="rect">
            <a:avLst/>
          </a:prstGeom>
        </p:spPr>
      </p:pic>
      <p:sp>
        <p:nvSpPr>
          <p:cNvPr id="11" name="Text Box 10"/>
          <p:cNvSpPr txBox="1"/>
          <p:nvPr/>
        </p:nvSpPr>
        <p:spPr>
          <a:xfrm>
            <a:off x="1013460" y="1931035"/>
            <a:ext cx="10376535" cy="3692525"/>
          </a:xfrm>
          <a:prstGeom prst="rect">
            <a:avLst/>
          </a:prstGeom>
          <a:noFill/>
        </p:spPr>
        <p:txBody>
          <a:bodyPr wrap="square" rtlCol="0" anchor="t">
            <a:spAutoFit/>
          </a:bodyPr>
          <a:lstStyle/>
          <a:p>
            <a:r>
              <a:rPr lang="en-US" b="1"/>
              <a:t>Compare to other research papers, our dataset consists of high quality of data and we have more informative features and we have selected appropriate machine learning algorithms</a:t>
            </a:r>
          </a:p>
          <a:p>
            <a:endParaRPr lang="en-US" b="1"/>
          </a:p>
          <a:p>
            <a:endParaRPr lang="en-US" b="1"/>
          </a:p>
          <a:p>
            <a:r>
              <a:rPr lang="en-US" b="1"/>
              <a:t>High-quality dataset</a:t>
            </a:r>
            <a:r>
              <a:rPr lang="en-US"/>
              <a:t>:  we had a well-organized dataset with accurate and informative attributes.</a:t>
            </a:r>
          </a:p>
          <a:p>
            <a:endParaRPr lang="en-US" b="1"/>
          </a:p>
          <a:p>
            <a:r>
              <a:rPr lang="en-US" b="1"/>
              <a:t>Appropriate algorithm selection</a:t>
            </a:r>
            <a:r>
              <a:rPr lang="en-US"/>
              <a:t>: We used a variety of methods, including logistic regression, random forest, Naive Bayes, K-nearest neighbours (KNN), and support vector machines (SVM). Each approach has strengths and weaknesses, and by combining them, we were able to cover a wide range of features in the dataset.</a:t>
            </a:r>
          </a:p>
          <a:p>
            <a:endParaRPr lang="en-US" b="1"/>
          </a:p>
          <a:p>
            <a:r>
              <a:rPr lang="en-US" b="1"/>
              <a:t>Informative features</a:t>
            </a:r>
            <a:r>
              <a:rPr lang="en-US"/>
              <a:t>: The features in your dataset, such as snoring range, respiration rate, body temperature, limb movement rate, blood oxygen levels, eye movement, number of hours slept, heart rate, and stress levels, can have major relations with the target variable (sleeping).</a:t>
            </a:r>
          </a:p>
        </p:txBody>
      </p:sp>
      <p:pic>
        <p:nvPicPr>
          <p:cNvPr id="15" name="Picture 14"/>
          <p:cNvPicPr>
            <a:picLocks noChangeAspect="1"/>
          </p:cNvPicPr>
          <p:nvPr/>
        </p:nvPicPr>
        <p:blipFill>
          <a:blip r:embed="rId5">
            <a:alphaModFix amt="14000"/>
          </a:blip>
          <a:stretch>
            <a:fillRect/>
          </a:stretch>
        </p:blipFill>
        <p:spPr>
          <a:xfrm>
            <a:off x="4022725" y="867410"/>
            <a:ext cx="8091170" cy="55581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0" y="6485890"/>
            <a:ext cx="630555" cy="365125"/>
          </a:xfrm>
        </p:spPr>
        <p:txBody>
          <a:bodyPr/>
          <a:lstStyle/>
          <a:p>
            <a:fld id="{B6EC1AE5-A1DE-415B-8CD1-7E08D07E9000}" type="slidenum">
              <a:rPr lang="en-US" sz="1400" smtClean="0">
                <a:latin typeface="Garamond" panose="02020404030301010803" pitchFamily="18" charset="0"/>
              </a:rPr>
              <a:t>12</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latin typeface="Garamond" panose="02020404030301010803" pitchFamily="18" charset="0"/>
                <a:sym typeface="+mn-ea"/>
              </a:rPr>
              <a:t>Title:</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780" y="669942"/>
            <a:ext cx="5418385" cy="398780"/>
          </a:xfrm>
          <a:prstGeom prst="rect">
            <a:avLst/>
          </a:prstGeom>
          <a:noFill/>
        </p:spPr>
        <p:txBody>
          <a:bodyPr wrap="square" rtlCol="0">
            <a:spAutoFit/>
          </a:bodyPr>
          <a:lstStyle/>
          <a:p>
            <a:r>
              <a:rPr lang="en-US" sz="2000" b="1">
                <a:solidFill>
                  <a:srgbClr val="00B0F0"/>
                </a:solidFill>
                <a:sym typeface="+mn-ea"/>
              </a:rPr>
              <a:t>User Interface </a:t>
            </a:r>
            <a:r>
              <a:rPr lang="en-US" sz="2000" dirty="0">
                <a:solidFill>
                  <a:srgbClr val="002060"/>
                </a:solidFill>
                <a:latin typeface="Garamond" panose="02020404030301010803" pitchFamily="18" charset="0"/>
              </a:rPr>
              <a:t>:</a:t>
            </a: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337800" y="6485890"/>
            <a:ext cx="2743200" cy="365125"/>
          </a:xfrm>
        </p:spPr>
        <p:txBody>
          <a:bodyPr/>
          <a:lstStyle/>
          <a:p>
            <a:r>
              <a:rPr lang="en-US" dirty="0">
                <a:solidFill>
                  <a:schemeClr val="tx1"/>
                </a:solidFill>
                <a:latin typeface="Garamond" panose="02020404030301010803" pitchFamily="18" charset="0"/>
              </a:rPr>
              <a:t>29/30-05-2023</a:t>
            </a:r>
          </a:p>
        </p:txBody>
      </p:sp>
      <p:pic>
        <p:nvPicPr>
          <p:cNvPr id="3" name="Content Placeholder 2"/>
          <p:cNvPicPr>
            <a:picLocks noGrp="1" noChangeAspect="1"/>
          </p:cNvPicPr>
          <p:nvPr>
            <p:ph sz="half" idx="1"/>
          </p:nvPr>
        </p:nvPicPr>
        <p:blipFill>
          <a:blip r:embed="rId3"/>
          <a:stretch>
            <a:fillRect/>
          </a:stretch>
        </p:blipFill>
        <p:spPr>
          <a:xfrm>
            <a:off x="3581400" y="2060575"/>
            <a:ext cx="5873115" cy="3224530"/>
          </a:xfrm>
          <a:prstGeom prst="rect">
            <a:avLst/>
          </a:prstGeom>
        </p:spPr>
      </p:pic>
      <p:pic>
        <p:nvPicPr>
          <p:cNvPr id="7" name="Content Placeholder 6"/>
          <p:cNvPicPr>
            <a:picLocks noGrp="1" noChangeAspect="1"/>
          </p:cNvPicPr>
          <p:nvPr>
            <p:ph sz="half" idx="2"/>
          </p:nvPr>
        </p:nvPicPr>
        <p:blipFill>
          <a:blip r:embed="rId4"/>
          <a:stretch>
            <a:fillRect/>
          </a:stretch>
        </p:blipFill>
        <p:spPr>
          <a:xfrm>
            <a:off x="5028565" y="868045"/>
            <a:ext cx="1276350" cy="1367155"/>
          </a:xfrm>
          <a:prstGeom prst="rect">
            <a:avLst/>
          </a:prstGeom>
        </p:spPr>
      </p:pic>
      <p:pic>
        <p:nvPicPr>
          <p:cNvPr id="17" name="Content Placeholder 12"/>
          <p:cNvPicPr>
            <a:picLocks noChangeAspect="1"/>
          </p:cNvPicPr>
          <p:nvPr/>
        </p:nvPicPr>
        <p:blipFill>
          <a:blip r:embed="rId5">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21" name="Picture 20"/>
          <p:cNvPicPr>
            <a:picLocks noChangeAspect="1"/>
          </p:cNvPicPr>
          <p:nvPr/>
        </p:nvPicPr>
        <p:blipFill>
          <a:blip r:embed="rId6"/>
          <a:stretch>
            <a:fillRect/>
          </a:stretch>
        </p:blipFill>
        <p:spPr>
          <a:xfrm>
            <a:off x="8968740" y="669925"/>
            <a:ext cx="3074035" cy="951230"/>
          </a:xfrm>
          <a:prstGeom prst="rect">
            <a:avLst/>
          </a:prstGeom>
        </p:spPr>
      </p:pic>
      <p:sp>
        <p:nvSpPr>
          <p:cNvPr id="100" name="Text Box 99"/>
          <p:cNvSpPr txBox="1"/>
          <p:nvPr/>
        </p:nvSpPr>
        <p:spPr>
          <a:xfrm>
            <a:off x="558800" y="5411470"/>
            <a:ext cx="10861040" cy="829945"/>
          </a:xfrm>
          <a:prstGeom prst="rect">
            <a:avLst/>
          </a:prstGeom>
          <a:noFill/>
          <a:ln w="9525">
            <a:noFill/>
          </a:ln>
        </p:spPr>
        <p:txBody>
          <a:bodyPr wrap="square">
            <a:spAutoFit/>
          </a:bodyPr>
          <a:lstStyle/>
          <a:p>
            <a:pPr indent="0"/>
            <a:r>
              <a:rPr lang="en-US" sz="1600" b="0">
                <a:latin typeface="Times New Roman" panose="02020603050405020304" pitchFamily="18" charset="0"/>
                <a:ea typeface="SimSun" panose="02010600030101010101" pitchFamily="2" charset="-122"/>
              </a:rPr>
              <a:t> User interface for predicting stress levels using Logistic Regression algorithm by the help of features like Snoring rate, Respiration rate and other features and it Shows the interface developed which will predict the level of stress and recommend action that can be taken to reduce it.</a:t>
            </a:r>
            <a:endParaRPr lang="en-US" sz="1600"/>
          </a:p>
        </p:txBody>
      </p:sp>
      <p:pic>
        <p:nvPicPr>
          <p:cNvPr id="5" name="Picture 4"/>
          <p:cNvPicPr>
            <a:picLocks noChangeAspect="1"/>
          </p:cNvPicPr>
          <p:nvPr/>
        </p:nvPicPr>
        <p:blipFill>
          <a:blip r:embed="rId7">
            <a:alphaModFix amt="20000"/>
          </a:blip>
          <a:stretch>
            <a:fillRect/>
          </a:stretch>
        </p:blipFill>
        <p:spPr>
          <a:xfrm>
            <a:off x="151765" y="2225675"/>
            <a:ext cx="3520440" cy="4015740"/>
          </a:xfrm>
          <a:prstGeom prst="rect">
            <a:avLst/>
          </a:prstGeom>
        </p:spPr>
      </p:pic>
      <p:pic>
        <p:nvPicPr>
          <p:cNvPr id="15" name="Picture 14"/>
          <p:cNvPicPr>
            <a:picLocks noChangeAspect="1"/>
          </p:cNvPicPr>
          <p:nvPr/>
        </p:nvPicPr>
        <p:blipFill>
          <a:blip r:embed="rId8">
            <a:alphaModFix amt="13000"/>
          </a:blip>
          <a:stretch>
            <a:fillRect/>
          </a:stretch>
        </p:blipFill>
        <p:spPr>
          <a:xfrm>
            <a:off x="8968740" y="3818255"/>
            <a:ext cx="3215640" cy="30327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mt="16000"/>
          </a:blip>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8105" y="6504305"/>
            <a:ext cx="485775" cy="365125"/>
          </a:xfrm>
        </p:spPr>
        <p:txBody>
          <a:bodyPr/>
          <a:lstStyle/>
          <a:p>
            <a:fld id="{B6EC1AE5-A1DE-415B-8CD1-7E08D07E9000}" type="slidenum">
              <a:rPr lang="en-US" sz="1400" smtClean="0">
                <a:latin typeface="Garamond" panose="02020404030301010803" pitchFamily="18" charset="0"/>
              </a:rPr>
              <a:t>13</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latin typeface="Garamond" panose="02020404030301010803" pitchFamily="18" charset="0"/>
                <a:sym typeface="+mn-ea"/>
              </a:rPr>
              <a:t>Title:</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780" y="669942"/>
            <a:ext cx="5418385" cy="398780"/>
          </a:xfrm>
          <a:prstGeom prst="rect">
            <a:avLst/>
          </a:prstGeom>
          <a:noFill/>
        </p:spPr>
        <p:txBody>
          <a:bodyPr wrap="square" rtlCol="0">
            <a:spAutoFit/>
          </a:bodyPr>
          <a:lstStyle/>
          <a:p>
            <a:r>
              <a:rPr lang="en-US" sz="2000" b="1" dirty="0">
                <a:solidFill>
                  <a:srgbClr val="00B0F0"/>
                </a:solidFill>
                <a:effectLst>
                  <a:outerShdw blurRad="38100" dist="25400" dir="5400000" algn="ctr" rotWithShape="0">
                    <a:srgbClr val="6E747A">
                      <a:alpha val="43000"/>
                    </a:srgbClr>
                  </a:outerShdw>
                </a:effectLst>
                <a:latin typeface="Garamond" panose="02020404030301010803" pitchFamily="18" charset="0"/>
              </a:rPr>
              <a:t>Deep Learning</a:t>
            </a:r>
            <a:r>
              <a:rPr lang="en-US" sz="2000" dirty="0">
                <a:solidFill>
                  <a:srgbClr val="002060"/>
                </a:solidFill>
                <a:latin typeface="Garamond" panose="02020404030301010803" pitchFamily="18" charset="0"/>
              </a:rPr>
              <a:t>:</a:t>
            </a: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955516" y="6529411"/>
            <a:ext cx="1158225" cy="277725"/>
          </a:xfrm>
        </p:spPr>
        <p:txBody>
          <a:bodyPr/>
          <a:lstStyle/>
          <a:p>
            <a:r>
              <a:rPr lang="en-US" dirty="0">
                <a:solidFill>
                  <a:schemeClr val="tx1"/>
                </a:solidFill>
                <a:latin typeface="Garamond" panose="02020404030301010803" pitchFamily="18" charset="0"/>
              </a:rPr>
              <a:t>29/30-05-2023</a:t>
            </a:r>
          </a:p>
        </p:txBody>
      </p:sp>
      <p:pic>
        <p:nvPicPr>
          <p:cNvPr id="13" name="Content Placeholder 12"/>
          <p:cNvPicPr>
            <a:picLocks noGrp="1" noChangeAspect="1"/>
          </p:cNvPicPr>
          <p:nvPr>
            <p:ph sz="half" idx="2"/>
          </p:nvPr>
        </p:nvPicPr>
        <p:blipFill>
          <a:blip r:embed="rId4">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5"/>
          <a:stretch>
            <a:fillRect/>
          </a:stretch>
        </p:blipFill>
        <p:spPr>
          <a:xfrm>
            <a:off x="8968740" y="669925"/>
            <a:ext cx="3074035" cy="951230"/>
          </a:xfrm>
          <a:prstGeom prst="rect">
            <a:avLst/>
          </a:prstGeom>
        </p:spPr>
      </p:pic>
      <p:sp>
        <p:nvSpPr>
          <p:cNvPr id="100" name="Text Box 99"/>
          <p:cNvSpPr txBox="1"/>
          <p:nvPr/>
        </p:nvSpPr>
        <p:spPr>
          <a:xfrm>
            <a:off x="1228090" y="1585595"/>
            <a:ext cx="9736455" cy="1814830"/>
          </a:xfrm>
          <a:prstGeom prst="rect">
            <a:avLst/>
          </a:prstGeom>
          <a:noFill/>
          <a:ln w="9525">
            <a:noFill/>
          </a:ln>
        </p:spPr>
        <p:txBody>
          <a:bodyPr wrap="square">
            <a:spAutoFit/>
          </a:bodyPr>
          <a:lstStyle/>
          <a:p>
            <a:pPr marL="285750" indent="-285750">
              <a:buFont typeface="Wingdings" panose="05000000000000000000" charset="0"/>
              <a:buChar char="Ø"/>
            </a:pPr>
            <a:r>
              <a:rPr lang="en-US" sz="1600">
                <a:latin typeface="Times New Roman" panose="02020603050405020304" pitchFamily="18" charset="0"/>
                <a:ea typeface="SimSun" panose="02010600030101010101" pitchFamily="2" charset="-122"/>
                <a:sym typeface="+mn-ea"/>
              </a:rPr>
              <a:t>Artificial Neural Network(ANN) are a subset of machine learning models that take  their cues from the design and operation of biological neural networks seen in the human brain. </a:t>
            </a:r>
            <a:endParaRPr lang="en-US" sz="1600" b="0">
              <a:latin typeface="Times New Roman" panose="02020603050405020304" pitchFamily="18" charset="0"/>
              <a:ea typeface="SimSun" panose="02010600030101010101" pitchFamily="2" charset="-122"/>
            </a:endParaRPr>
          </a:p>
          <a:p>
            <a:pPr marL="285750" indent="-285750">
              <a:buFont typeface="Wingdings" panose="05000000000000000000" charset="0"/>
              <a:buChar char="Ø"/>
            </a:pPr>
            <a:r>
              <a:rPr lang="en-US" sz="1600">
                <a:latin typeface="Times New Roman" panose="02020603050405020304" pitchFamily="18" charset="0"/>
                <a:ea typeface="SimSun" panose="02010600030101010101" pitchFamily="2" charset="-122"/>
                <a:sym typeface="+mn-ea"/>
              </a:rPr>
              <a:t>An input layer, one or more hidden layers, and an output layer are the three layers that make up an artificial neural network (ANN).</a:t>
            </a:r>
            <a:endParaRPr lang="en-US" sz="1600" b="0">
              <a:latin typeface="Times New Roman" panose="02020603050405020304" pitchFamily="18" charset="0"/>
              <a:ea typeface="SimSun" panose="02010600030101010101" pitchFamily="2" charset="-122"/>
            </a:endParaRPr>
          </a:p>
          <a:p>
            <a:pPr marL="285750" indent="-285750">
              <a:buFont typeface="Wingdings" panose="05000000000000000000" charset="0"/>
              <a:buChar char="Ø"/>
            </a:pPr>
            <a:r>
              <a:rPr lang="en-US" sz="1600">
                <a:latin typeface="Times New Roman" panose="02020603050405020304" pitchFamily="18" charset="0"/>
                <a:ea typeface="SimSun" panose="02010600030101010101" pitchFamily="2" charset="-122"/>
                <a:sym typeface="+mn-ea"/>
              </a:rPr>
              <a:t>It have been used successfully in a variety of applications, including picture and audio recognition, natural language processing, and predictive modelling in fields such as finance, healthcare and marketing.</a:t>
            </a:r>
            <a:endParaRPr lang="en-US" sz="1600"/>
          </a:p>
          <a:p>
            <a:pPr indent="0"/>
            <a:endParaRPr lang="en-US" sz="1600"/>
          </a:p>
        </p:txBody>
      </p:sp>
      <p:pic>
        <p:nvPicPr>
          <p:cNvPr id="11" name="Picture 7"/>
          <p:cNvPicPr>
            <a:picLocks noChangeAspect="1"/>
          </p:cNvPicPr>
          <p:nvPr/>
        </p:nvPicPr>
        <p:blipFill>
          <a:blip r:embed="rId6"/>
          <a:stretch>
            <a:fillRect/>
          </a:stretch>
        </p:blipFill>
        <p:spPr>
          <a:xfrm>
            <a:off x="3564255" y="3247390"/>
            <a:ext cx="5704205" cy="2478405"/>
          </a:xfrm>
          <a:prstGeom prst="rect">
            <a:avLst/>
          </a:prstGeom>
        </p:spPr>
      </p:pic>
      <p:sp>
        <p:nvSpPr>
          <p:cNvPr id="15" name="Text Box 14"/>
          <p:cNvSpPr txBox="1"/>
          <p:nvPr/>
        </p:nvSpPr>
        <p:spPr>
          <a:xfrm>
            <a:off x="1143635" y="5725795"/>
            <a:ext cx="9428480" cy="521970"/>
          </a:xfrm>
          <a:prstGeom prst="rect">
            <a:avLst/>
          </a:prstGeom>
          <a:noFill/>
          <a:ln w="9525">
            <a:noFill/>
          </a:ln>
        </p:spPr>
        <p:txBody>
          <a:bodyPr wrap="square">
            <a:spAutoFit/>
          </a:bodyPr>
          <a:lstStyle/>
          <a:p>
            <a:pPr indent="0"/>
            <a:r>
              <a:rPr lang="en-US" sz="1400">
                <a:latin typeface="Times New Roman" panose="02020603050405020304" pitchFamily="18" charset="0"/>
                <a:ea typeface="SimSun" panose="02010600030101010101" pitchFamily="2" charset="-122"/>
                <a:cs typeface="Times New Roman" panose="02020603050405020304" pitchFamily="18" charset="0"/>
              </a:rPr>
              <a:t>The epoch is 100 for ANN and the above plot is for training, validation   loss and training, validation MAE for ANN algorithm. The accuracy for ANN algorithm is 73%. </a:t>
            </a:r>
            <a:endParaRPr lang="en-US" sz="140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EC1AE5-A1DE-415B-8CD1-7E08D07E9000}" type="slidenum">
              <a:rPr lang="en-US" sz="1400" smtClean="0">
                <a:latin typeface="Garamond" panose="02020404030301010803" pitchFamily="18" charset="0"/>
              </a:rPr>
              <a:t>14</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latin typeface="Garamond" panose="02020404030301010803" pitchFamily="18" charset="0"/>
                <a:sym typeface="+mn-ea"/>
              </a:rPr>
              <a:t>Title:</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780" y="669942"/>
            <a:ext cx="5418385" cy="398780"/>
          </a:xfrm>
          <a:prstGeom prst="rect">
            <a:avLst/>
          </a:prstGeom>
          <a:noFill/>
        </p:spPr>
        <p:txBody>
          <a:bodyPr wrap="square" rtlCol="0">
            <a:spAutoFit/>
          </a:bodyPr>
          <a:lstStyle/>
          <a:p>
            <a:r>
              <a:rPr lang="en-US" sz="2000" b="1">
                <a:solidFill>
                  <a:srgbClr val="00B0F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CONCLUSION</a:t>
            </a:r>
            <a:r>
              <a:rPr lang="en-US" sz="2000" dirty="0">
                <a:solidFill>
                  <a:srgbClr val="002060"/>
                </a:solidFill>
                <a:latin typeface="Garamond" panose="02020404030301010803" pitchFamily="18" charset="0"/>
              </a:rPr>
              <a:t>:</a:t>
            </a: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p:txBody>
          <a:bodyPr/>
          <a:lstStyle/>
          <a:p>
            <a:r>
              <a:rPr lang="en-US" dirty="0">
                <a:solidFill>
                  <a:schemeClr val="tx1"/>
                </a:solidFill>
                <a:latin typeface="Garamond" panose="02020404030301010803" pitchFamily="18" charset="0"/>
              </a:rPr>
              <a:t>29/30-05-2023</a:t>
            </a:r>
          </a:p>
        </p:txBody>
      </p:sp>
      <p:sp>
        <p:nvSpPr>
          <p:cNvPr id="3" name="Text Box 2"/>
          <p:cNvSpPr txBox="1"/>
          <p:nvPr/>
        </p:nvSpPr>
        <p:spPr>
          <a:xfrm>
            <a:off x="1294765" y="1689100"/>
            <a:ext cx="9752330" cy="4246245"/>
          </a:xfrm>
          <a:prstGeom prst="rect">
            <a:avLst/>
          </a:prstGeom>
          <a:noFill/>
        </p:spPr>
        <p:txBody>
          <a:bodyPr wrap="square" rtlCol="0" anchor="t">
            <a:spAutoFit/>
          </a:bodyPr>
          <a:lstStyle/>
          <a:p>
            <a:pPr marL="285750" indent="-285750">
              <a:buFont typeface="Wingdings" panose="05000000000000000000" charset="0"/>
              <a:buChar char="Ø"/>
            </a:pPr>
            <a:r>
              <a:rPr lang="en-US">
                <a:latin typeface="Times New Roman" panose="02020603050405020304" pitchFamily="18" charset="0"/>
                <a:ea typeface="SimSun" panose="02010600030101010101" pitchFamily="2" charset="-122"/>
                <a:sym typeface="+mn-ea"/>
              </a:rPr>
              <a:t>The study used several methods to predict human stress, including logistic regression, XGB classifier, random forest classifier, Navie Bayes, decision tree, LightGBM, CatBoost, Gradient Boosting Regressor, KNN, SVM and ANN. </a:t>
            </a:r>
          </a:p>
          <a:p>
            <a:pPr marL="285750" indent="-285750">
              <a:buFont typeface="Wingdings" panose="05000000000000000000" charset="0"/>
              <a:buChar char="Ø"/>
            </a:pPr>
            <a:r>
              <a:rPr lang="en-US">
                <a:latin typeface="Times New Roman" panose="02020603050405020304" pitchFamily="18" charset="0"/>
                <a:ea typeface="SimSun" panose="02010600030101010101" pitchFamily="2" charset="-122"/>
                <a:sym typeface="+mn-ea"/>
              </a:rPr>
              <a:t>When the accuracy of each algorithm was measured, machine learning algorithms such as SVM, logistic regression, Catboost, LightGBM, KNN and Navie Bayes were found to have the best accuracy (100%) when compared to deep learning algorithm ANN.</a:t>
            </a:r>
          </a:p>
          <a:p>
            <a:pPr marL="285750" indent="-285750">
              <a:buFont typeface="Wingdings" panose="05000000000000000000" charset="0"/>
              <a:buChar char="Ø"/>
            </a:pPr>
            <a:r>
              <a:rPr lang="en-US">
                <a:latin typeface="Times New Roman" panose="02020603050405020304" pitchFamily="18" charset="0"/>
                <a:ea typeface="SimSun" panose="02010600030101010101" pitchFamily="2" charset="-122"/>
                <a:sym typeface="+mn-ea"/>
              </a:rPr>
              <a:t> We are getting the inputs from the user(manually) or using any instruments to measure and based on the inputs we are predicting stress level of the person and each level will increase by 25% and there will be 4 levels.</a:t>
            </a:r>
          </a:p>
          <a:p>
            <a:pPr marL="285750" indent="-285750">
              <a:buFont typeface="Wingdings" panose="05000000000000000000" charset="0"/>
              <a:buChar char="Ø"/>
            </a:pPr>
            <a:r>
              <a:rPr lang="en-US">
                <a:latin typeface="Times New Roman" panose="02020603050405020304" pitchFamily="18" charset="0"/>
                <a:ea typeface="SimSun" panose="02010600030101010101" pitchFamily="2" charset="-122"/>
                <a:sym typeface="+mn-ea"/>
              </a:rPr>
              <a:t>Our research shows that machine learning systems can effectively anticipate stress levels.Our study also found that parameters like limb movement, snorting rate, respiratory rate, body temperature, spo2 level, eye movement, sleeping hours, heart rate could accurately predict human stress levels. According to the findings, machine learning algorithms using Sleep mode can be used to predict stress levels.</a:t>
            </a:r>
            <a:endParaRPr lang="en-US"/>
          </a:p>
          <a:p>
            <a:pPr indent="0">
              <a:buFont typeface="Wingdings" panose="05000000000000000000" charset="0"/>
              <a:buNone/>
            </a:pPr>
            <a:endParaRPr lang="en-US"/>
          </a:p>
        </p:txBody>
      </p:sp>
      <p:pic>
        <p:nvPicPr>
          <p:cNvPr id="13" name="Content Placeholder 12"/>
          <p:cNvPicPr>
            <a:picLocks noGrp="1" noChangeAspect="1"/>
          </p:cNvPicPr>
          <p:nvPr>
            <p:ph sz="half" idx="2"/>
          </p:nvPr>
        </p:nvPicPr>
        <p:blipFill>
          <a:blip r:embed="rId3">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4"/>
          <a:stretch>
            <a:fillRect/>
          </a:stretch>
        </p:blipFill>
        <p:spPr>
          <a:xfrm>
            <a:off x="8968740" y="669925"/>
            <a:ext cx="3074035" cy="951230"/>
          </a:xfrm>
          <a:prstGeom prst="rect">
            <a:avLst/>
          </a:prstGeom>
        </p:spPr>
      </p:pic>
      <p:pic>
        <p:nvPicPr>
          <p:cNvPr id="5" name="Picture 4"/>
          <p:cNvPicPr>
            <a:picLocks noChangeAspect="1"/>
          </p:cNvPicPr>
          <p:nvPr/>
        </p:nvPicPr>
        <p:blipFill>
          <a:blip r:embed="rId5">
            <a:alphaModFix amt="19000"/>
          </a:blip>
          <a:stretch>
            <a:fillRect/>
          </a:stretch>
        </p:blipFill>
        <p:spPr>
          <a:xfrm>
            <a:off x="1764030" y="2980055"/>
            <a:ext cx="8321040" cy="3804920"/>
          </a:xfrm>
          <a:prstGeom prst="rect">
            <a:avLst/>
          </a:prstGeom>
        </p:spPr>
      </p:pic>
      <p:pic>
        <p:nvPicPr>
          <p:cNvPr id="11" name="Picture 10"/>
          <p:cNvPicPr>
            <a:picLocks noChangeAspect="1"/>
          </p:cNvPicPr>
          <p:nvPr/>
        </p:nvPicPr>
        <p:blipFill>
          <a:blip r:embed="rId6">
            <a:alphaModFix amt="18000"/>
          </a:blip>
          <a:stretch>
            <a:fillRect/>
          </a:stretch>
        </p:blipFill>
        <p:spPr>
          <a:xfrm>
            <a:off x="7259955" y="946150"/>
            <a:ext cx="1249680" cy="11125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32156" y="6261187"/>
            <a:ext cx="344362" cy="365125"/>
          </a:xfrm>
        </p:spPr>
        <p:txBody>
          <a:bodyPr/>
          <a:lstStyle/>
          <a:p>
            <a:fld id="{B6EC1AE5-A1DE-415B-8CD1-7E08D07E9000}" type="slidenum">
              <a:rPr lang="en-US" smtClean="0"/>
              <a:t>15</a:t>
            </a:fld>
            <a:endParaRPr lang="en-US" dirty="0"/>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solidFill>
                  <a:srgbClr val="002060"/>
                </a:solidFill>
                <a:latin typeface="Garamond" panose="02020404030301010803" pitchFamily="18" charset="0"/>
              </a:rPr>
              <a:t>Title:</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4" name="TextBox 3"/>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sp>
        <p:nvSpPr>
          <p:cNvPr id="5"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7" name="Date Placeholder 6"/>
          <p:cNvSpPr>
            <a:spLocks noGrp="1"/>
          </p:cNvSpPr>
          <p:nvPr>
            <p:ph type="dt" sz="half" idx="10"/>
          </p:nvPr>
        </p:nvSpPr>
        <p:spPr>
          <a:xfrm>
            <a:off x="10955516" y="6529411"/>
            <a:ext cx="1158225" cy="277725"/>
          </a:xfrm>
        </p:spPr>
        <p:txBody>
          <a:bodyPr/>
          <a:lstStyle/>
          <a:p>
            <a:r>
              <a:rPr lang="en-US" dirty="0">
                <a:solidFill>
                  <a:schemeClr val="tx1"/>
                </a:solidFill>
                <a:latin typeface="Garamond" panose="02020404030301010803" pitchFamily="18" charset="0"/>
              </a:rPr>
              <a:t>29/30-05-2023</a:t>
            </a:r>
          </a:p>
        </p:txBody>
      </p:sp>
      <p:pic>
        <p:nvPicPr>
          <p:cNvPr id="13" name="Content Placeholder 12"/>
          <p:cNvPicPr>
            <a:picLocks noGrp="1" noChangeAspect="1"/>
          </p:cNvPicPr>
          <p:nvPr>
            <p:ph sz="half" idx="2"/>
          </p:nvPr>
        </p:nvPicPr>
        <p:blipFill>
          <a:blip r:embed="rId3">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4"/>
          <a:stretch>
            <a:fillRect/>
          </a:stretch>
        </p:blipFill>
        <p:spPr>
          <a:xfrm>
            <a:off x="8968740" y="669925"/>
            <a:ext cx="3074035" cy="951230"/>
          </a:xfrm>
          <a:prstGeom prst="rect">
            <a:avLst/>
          </a:prstGeom>
        </p:spPr>
      </p:pic>
      <p:pic>
        <p:nvPicPr>
          <p:cNvPr id="15" name="Picture 14"/>
          <p:cNvPicPr>
            <a:picLocks noChangeAspect="1"/>
          </p:cNvPicPr>
          <p:nvPr/>
        </p:nvPicPr>
        <p:blipFill>
          <a:blip r:embed="rId5">
            <a:alphaModFix amt="21000"/>
          </a:blip>
          <a:stretch>
            <a:fillRect/>
          </a:stretch>
        </p:blipFill>
        <p:spPr>
          <a:xfrm>
            <a:off x="1582420" y="1585595"/>
            <a:ext cx="9433560" cy="4582160"/>
          </a:xfrm>
          <a:prstGeom prst="rect">
            <a:avLst/>
          </a:prstGeom>
        </p:spPr>
      </p:pic>
      <p:sp>
        <p:nvSpPr>
          <p:cNvPr id="18" name="Text Box 17"/>
          <p:cNvSpPr txBox="1"/>
          <p:nvPr/>
        </p:nvSpPr>
        <p:spPr>
          <a:xfrm>
            <a:off x="5799455" y="3865880"/>
            <a:ext cx="6069330" cy="3692525"/>
          </a:xfrm>
          <a:prstGeom prst="rect">
            <a:avLst/>
          </a:prstGeom>
          <a:noFill/>
        </p:spPr>
        <p:txBody>
          <a:bodyPr wrap="square" rtlCol="0" anchor="t">
            <a:spAutoFit/>
          </a:bodyPr>
          <a:lstStyle/>
          <a:p>
            <a:pPr algn="ctr"/>
            <a:r>
              <a:rPr lang="en-US" dirty="0">
                <a:solidFill>
                  <a:srgbClr val="00B0F0"/>
                </a:solidFill>
                <a:latin typeface="Garamond" panose="02020404030301010803" pitchFamily="18" charset="0"/>
                <a:sym typeface="+mn-ea"/>
              </a:rPr>
              <a:t>sajidha.sa@vit.ac.in</a:t>
            </a:r>
            <a:endParaRPr lang="en-US" dirty="0">
              <a:solidFill>
                <a:srgbClr val="00B0F0"/>
              </a:solidFill>
              <a:latin typeface="Garamond" panose="02020404030301010803" pitchFamily="18" charset="0"/>
            </a:endParaRPr>
          </a:p>
          <a:p>
            <a:pPr algn="ctr"/>
            <a:r>
              <a:rPr lang="en-US" dirty="0">
                <a:solidFill>
                  <a:srgbClr val="00B0F0"/>
                </a:solidFill>
                <a:latin typeface="Garamond" panose="02020404030301010803" pitchFamily="18" charset="0"/>
                <a:sym typeface="+mn-ea"/>
              </a:rPr>
              <a:t>             sanjay.m2020a@vitstudent.ac.in</a:t>
            </a:r>
            <a:endParaRPr lang="en-US" dirty="0">
              <a:solidFill>
                <a:srgbClr val="00B0F0"/>
              </a:solidFill>
              <a:latin typeface="Garamond" panose="02020404030301010803" pitchFamily="18" charset="0"/>
            </a:endParaRPr>
          </a:p>
          <a:p>
            <a:pPr algn="ctr"/>
            <a:r>
              <a:rPr lang="en-US" dirty="0">
                <a:solidFill>
                  <a:srgbClr val="00B0F0"/>
                </a:solidFill>
                <a:latin typeface="Garamond" panose="02020404030301010803" pitchFamily="18" charset="0"/>
                <a:sym typeface="+mn-ea"/>
              </a:rPr>
              <a:t>                    pillaram.manoj2020@vitstudent.ac.in</a:t>
            </a:r>
          </a:p>
          <a:p>
            <a:pPr algn="ctr"/>
            <a:r>
              <a:rPr lang="en-US" dirty="0">
                <a:solidFill>
                  <a:srgbClr val="00B0F0"/>
                </a:solidFill>
                <a:latin typeface="Garamond" panose="02020404030301010803" pitchFamily="18" charset="0"/>
                <a:sym typeface="+mn-ea"/>
              </a:rPr>
              <a:t>sheikabdullah.a @vit.ac.in</a:t>
            </a:r>
          </a:p>
          <a:p>
            <a:pPr algn="ctr"/>
            <a:r>
              <a:rPr lang="en-US" dirty="0">
                <a:solidFill>
                  <a:srgbClr val="00B0F0"/>
                </a:solidFill>
                <a:latin typeface="Garamond" panose="02020404030301010803" pitchFamily="18" charset="0"/>
                <a:sym typeface="+mn-ea"/>
              </a:rPr>
              <a:t> priyadarshini.r@vit.ac.in</a:t>
            </a:r>
          </a:p>
          <a:p>
            <a:pPr algn="ctr"/>
            <a:r>
              <a:rPr lang="en-US" dirty="0">
                <a:solidFill>
                  <a:srgbClr val="00B0F0"/>
                </a:solidFill>
                <a:latin typeface="Garamond" panose="02020404030301010803" pitchFamily="18" charset="0"/>
                <a:sym typeface="+mn-ea"/>
              </a:rPr>
              <a:t> nishavm@vit.ac.in</a:t>
            </a:r>
          </a:p>
          <a:p>
            <a:pPr algn="ctr"/>
            <a:endParaRPr lang="en-US" dirty="0">
              <a:solidFill>
                <a:srgbClr val="00B0F0"/>
              </a:solidFill>
              <a:latin typeface="Garamond" panose="02020404030301010803" pitchFamily="18" charset="0"/>
              <a:sym typeface="+mn-ea"/>
            </a:endParaRPr>
          </a:p>
          <a:p>
            <a:pPr algn="ctr"/>
            <a:r>
              <a:rPr lang="en-US" dirty="0">
                <a:solidFill>
                  <a:srgbClr val="00B0F0"/>
                </a:solidFill>
                <a:latin typeface="Garamond" panose="02020404030301010803" pitchFamily="18" charset="0"/>
                <a:sym typeface="+mn-ea"/>
              </a:rPr>
              <a:t> amairaj@iu.edu  -  Computer Science and Informatics, Indiana University, Kokomo.</a:t>
            </a:r>
          </a:p>
          <a:p>
            <a:pPr algn="ctr"/>
            <a:endParaRPr lang="en-US">
              <a:solidFill>
                <a:srgbClr val="00B0F0"/>
              </a:solidFill>
            </a:endParaRPr>
          </a:p>
          <a:p>
            <a:pPr algn="ctr"/>
            <a:endParaRPr lang="en-US">
              <a:solidFill>
                <a:srgbClr val="00B0F0"/>
              </a:solidFill>
            </a:endParaRPr>
          </a:p>
          <a:p>
            <a:pPr algn="ctr"/>
            <a:endParaRPr lang="en-US">
              <a:solidFill>
                <a:srgbClr val="00B0F0"/>
              </a:solidFill>
            </a:endParaRPr>
          </a:p>
          <a:p>
            <a:pPr algn="ctr"/>
            <a:endParaRPr lang="en-US">
              <a:solidFill>
                <a:srgbClr val="00B0F0"/>
              </a:solidFill>
            </a:endParaRPr>
          </a:p>
        </p:txBody>
      </p:sp>
      <p:sp>
        <p:nvSpPr>
          <p:cNvPr id="19" name="Text Box 18"/>
          <p:cNvSpPr txBox="1"/>
          <p:nvPr/>
        </p:nvSpPr>
        <p:spPr>
          <a:xfrm>
            <a:off x="1097915" y="2638425"/>
            <a:ext cx="6353810" cy="3784600"/>
          </a:xfrm>
          <a:prstGeom prst="rect">
            <a:avLst/>
          </a:prstGeom>
          <a:noFill/>
        </p:spPr>
        <p:txBody>
          <a:bodyPr wrap="square" rtlCol="0" anchor="t">
            <a:spAutoFit/>
          </a:bodyPr>
          <a:lstStyle/>
          <a:p>
            <a:pPr algn="ctr"/>
            <a:r>
              <a:rPr lang="en-US" sz="8000" b="1" dirty="0">
                <a:solidFill>
                  <a:srgbClr val="92D050"/>
                </a:solidFill>
                <a:effectLst>
                  <a:outerShdw blurRad="38100" dist="38100" dir="2700000" algn="tl">
                    <a:srgbClr val="000000">
                      <a:alpha val="43137"/>
                    </a:srgbClr>
                  </a:outerShdw>
                </a:effectLst>
                <a:latin typeface="Lucida Handwriting" panose="03010101010101010101" pitchFamily="66" charset="0"/>
                <a:sym typeface="+mn-ea"/>
              </a:rPr>
              <a:t>Thank You </a:t>
            </a:r>
            <a:endParaRPr lang="en-US" sz="8000" dirty="0">
              <a:solidFill>
                <a:srgbClr val="92D050"/>
              </a:solidFill>
              <a:latin typeface="Garamond" panose="02020404030301010803" pitchFamily="18" charset="0"/>
            </a:endParaRPr>
          </a:p>
          <a:p>
            <a:pPr algn="ctr"/>
            <a:endParaRPr lang="en-US" sz="8000" dirty="0">
              <a:solidFill>
                <a:srgbClr val="92D050"/>
              </a:solidFill>
              <a:latin typeface="Garamond" panose="02020404030301010803" pitchFamily="18" charset="0"/>
            </a:endParaRPr>
          </a:p>
          <a:p>
            <a:pPr algn="ctr"/>
            <a:endParaRPr lang="en-US" sz="8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8259" y="6504268"/>
            <a:ext cx="291353" cy="365125"/>
          </a:xfrm>
        </p:spPr>
        <p:txBody>
          <a:bodyPr/>
          <a:lstStyle/>
          <a:p>
            <a:fld id="{B6EC1AE5-A1DE-415B-8CD1-7E08D07E9000}" type="slidenum">
              <a:rPr lang="en-US" sz="1400" smtClean="0">
                <a:latin typeface="Garamond" panose="02020404030301010803" pitchFamily="18" charset="0"/>
              </a:rPr>
              <a:t>2</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solidFill>
                  <a:srgbClr val="002060"/>
                </a:solidFill>
                <a:latin typeface="Garamond" panose="02020404030301010803" pitchFamily="18" charset="0"/>
              </a:rPr>
              <a:t>Title:</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780" y="669942"/>
            <a:ext cx="5418385" cy="398780"/>
          </a:xfrm>
          <a:prstGeom prst="rect">
            <a:avLst/>
          </a:prstGeom>
          <a:noFill/>
        </p:spPr>
        <p:txBody>
          <a:bodyPr wrap="square" rtlCol="0">
            <a:spAutoFit/>
          </a:bodyPr>
          <a:lstStyle/>
          <a:p>
            <a:r>
              <a:rPr lang="en-US" altLang="zh-CN" sz="2000" b="1"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n-ea"/>
              </a:rPr>
              <a:t>INTRODUCTION</a:t>
            </a:r>
            <a:r>
              <a:rPr lang="en-US" sz="2000" dirty="0">
                <a:solidFill>
                  <a:srgbClr val="002060"/>
                </a:solidFill>
                <a:latin typeface="Garamond" panose="02020404030301010803" pitchFamily="18" charset="0"/>
              </a:rPr>
              <a:t>:</a:t>
            </a: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955516" y="6529411"/>
            <a:ext cx="1158225" cy="277725"/>
          </a:xfrm>
        </p:spPr>
        <p:txBody>
          <a:bodyPr/>
          <a:lstStyle/>
          <a:p>
            <a:r>
              <a:rPr lang="en-US" dirty="0">
                <a:solidFill>
                  <a:schemeClr val="tx1"/>
                </a:solidFill>
                <a:latin typeface="Garamond" panose="02020404030301010803" pitchFamily="18" charset="0"/>
              </a:rPr>
              <a:t>29/30-05-2023</a:t>
            </a:r>
          </a:p>
        </p:txBody>
      </p:sp>
      <p:sp>
        <p:nvSpPr>
          <p:cNvPr id="5" name="Text Box 4"/>
          <p:cNvSpPr txBox="1"/>
          <p:nvPr/>
        </p:nvSpPr>
        <p:spPr>
          <a:xfrm>
            <a:off x="1013460" y="1668780"/>
            <a:ext cx="10522585" cy="4523105"/>
          </a:xfrm>
          <a:prstGeom prst="rect">
            <a:avLst/>
          </a:prstGeom>
          <a:noFill/>
        </p:spPr>
        <p:txBody>
          <a:bodyPr wrap="square" rtlCol="0" anchor="t">
            <a:spAutoFit/>
          </a:bodyPr>
          <a:lstStyle/>
          <a:p>
            <a:pPr marL="285750" indent="-285750">
              <a:buFont typeface="Wingdings" panose="05000000000000000000" charset="0"/>
              <a:buChar char="Ø"/>
            </a:pPr>
            <a:r>
              <a:rPr lang="en-US"/>
              <a:t>Stress is a difficult and severe psychological condition that occurs when the body experiences stress against any kind of pressure.</a:t>
            </a:r>
          </a:p>
          <a:p>
            <a:pPr marL="285750" indent="-285750">
              <a:buFont typeface="Wingdings" panose="05000000000000000000" charset="0"/>
              <a:buChar char="Ø"/>
            </a:pPr>
            <a:r>
              <a:rPr lang="en-US"/>
              <a:t>This need may come from a wide range of sources, including employment, family and personal connections.</a:t>
            </a:r>
          </a:p>
          <a:p>
            <a:pPr marL="285750" indent="-285750">
              <a:buFont typeface="Wingdings" panose="05000000000000000000" charset="0"/>
              <a:buChar char="Ø"/>
            </a:pPr>
            <a:r>
              <a:rPr lang="en-US"/>
              <a:t>Chronic and long-term stress can have harmful impacts on physical and mental health, such as headaches, sleep difficulties and an increased risk of cardiovascular disease.</a:t>
            </a:r>
          </a:p>
          <a:p>
            <a:pPr marL="285750" indent="-285750">
              <a:buFont typeface="Wingdings" panose="05000000000000000000" charset="0"/>
              <a:buChar char="Ø"/>
            </a:pPr>
            <a:r>
              <a:rPr lang="en-US"/>
              <a:t>To avoid long-term harmful consequences, it is important to recognize and control stress. </a:t>
            </a:r>
          </a:p>
          <a:p>
            <a:pPr marL="285750" indent="-285750">
              <a:buFont typeface="Wingdings" panose="05000000000000000000" charset="0"/>
              <a:buChar char="Ø"/>
            </a:pPr>
            <a:r>
              <a:rPr lang="en-US"/>
              <a:t>These applications couldn't provide more effective and affordable mediations in challenging work environments, much alone more beneficial circumstances where workers would be more willing to handle their responsibilities.</a:t>
            </a:r>
          </a:p>
          <a:p>
            <a:pPr marL="285750" indent="-285750">
              <a:buFont typeface="Wingdings" panose="05000000000000000000" charset="0"/>
              <a:buChar char="Ø"/>
            </a:pPr>
            <a:r>
              <a:rPr lang="en-US"/>
              <a:t>In addition to causing mental health problems, human pressure also leads to socioeconomic problems, a lack of trust in the workplace, strained professional relationships, melancholy, and in some extreme situations, the long-term compulsion to commit suicide. </a:t>
            </a:r>
          </a:p>
          <a:p>
            <a:pPr marL="285750" indent="-285750">
              <a:buFont typeface="Wingdings" panose="05000000000000000000" charset="0"/>
              <a:buChar char="Ø"/>
            </a:pPr>
            <a:r>
              <a:rPr lang="en-US"/>
              <a:t>They could end up in a very long period of constant anxiety and terror as a result. </a:t>
            </a:r>
          </a:p>
          <a:p>
            <a:pPr marL="285750" indent="-285750">
              <a:buFont typeface="Wingdings" panose="05000000000000000000" charset="0"/>
              <a:buChar char="Ø"/>
            </a:pPr>
            <a:r>
              <a:rPr lang="en-US"/>
              <a:t>Over time, it may negatively impact both physical and mental health. </a:t>
            </a:r>
          </a:p>
          <a:p>
            <a:pPr marL="285750" indent="-285750">
              <a:buFont typeface="Wingdings" panose="05000000000000000000" charset="0"/>
              <a:buChar char="Ø"/>
            </a:pPr>
            <a:r>
              <a:rPr lang="en-US"/>
              <a:t>People are hence uneasy despite their thriving. The strain may be profound, physical, or even mental in origin.</a:t>
            </a:r>
          </a:p>
        </p:txBody>
      </p:sp>
      <p:pic>
        <p:nvPicPr>
          <p:cNvPr id="14" name="Content Placeholder 13"/>
          <p:cNvPicPr>
            <a:picLocks noGrp="1" noChangeAspect="1"/>
          </p:cNvPicPr>
          <p:nvPr>
            <p:ph sz="half" idx="2"/>
          </p:nvPr>
        </p:nvPicPr>
        <p:blipFill>
          <a:blip r:embed="rId3">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4"/>
          <a:stretch>
            <a:fillRect/>
          </a:stretch>
        </p:blipFill>
        <p:spPr>
          <a:xfrm>
            <a:off x="8968740" y="659765"/>
            <a:ext cx="3074035" cy="951230"/>
          </a:xfrm>
          <a:prstGeom prst="rect">
            <a:avLst/>
          </a:prstGeom>
        </p:spPr>
      </p:pic>
      <p:pic>
        <p:nvPicPr>
          <p:cNvPr id="15" name="Picture 14"/>
          <p:cNvPicPr>
            <a:picLocks noChangeAspect="1"/>
          </p:cNvPicPr>
          <p:nvPr/>
        </p:nvPicPr>
        <p:blipFill>
          <a:blip r:embed="rId5">
            <a:alphaModFix amt="11000"/>
          </a:blip>
          <a:stretch>
            <a:fillRect/>
          </a:stretch>
        </p:blipFill>
        <p:spPr>
          <a:xfrm>
            <a:off x="2012315" y="990600"/>
            <a:ext cx="7794625" cy="61309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EC1AE5-A1DE-415B-8CD1-7E08D07E9000}" type="slidenum">
              <a:rPr lang="en-US" sz="1400" smtClean="0">
                <a:latin typeface="Garamond" panose="02020404030301010803" pitchFamily="18" charset="0"/>
              </a:rPr>
              <a:t>3</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808956" y="114319"/>
            <a:ext cx="11182865" cy="398780"/>
          </a:xfrm>
          <a:prstGeom prst="rect">
            <a:avLst/>
          </a:prstGeom>
          <a:noFill/>
        </p:spPr>
        <p:txBody>
          <a:bodyPr wrap="square" rtlCol="0">
            <a:spAutoFit/>
          </a:bodyPr>
          <a:lstStyle/>
          <a:p>
            <a:pPr algn="ctr"/>
            <a:r>
              <a:rPr lang="en-US" sz="2000" dirty="0">
                <a:solidFill>
                  <a:schemeClr val="tx1"/>
                </a:solidFill>
                <a:latin typeface="Garamond" panose="02020404030301010803" pitchFamily="18" charset="0"/>
              </a:rPr>
              <a:t>Title:</a:t>
            </a:r>
            <a:r>
              <a:rPr lang="zh-CN" altLang="en-US" sz="2000"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972330" y="975377"/>
            <a:ext cx="5418385" cy="398780"/>
          </a:xfrm>
          <a:prstGeom prst="rect">
            <a:avLst/>
          </a:prstGeom>
          <a:noFill/>
        </p:spPr>
        <p:txBody>
          <a:bodyPr wrap="square" rtlCol="0">
            <a:spAutoFit/>
          </a:bodyPr>
          <a:lstStyle/>
          <a:p>
            <a:r>
              <a:rPr lang="en-US" sz="2000" b="1" dirty="0">
                <a:solidFill>
                  <a:srgbClr val="002060"/>
                </a:solidFill>
                <a:latin typeface="Garamond" panose="02020404030301010803" pitchFamily="18" charset="0"/>
              </a:rPr>
              <a:t>OBJECTIVE</a:t>
            </a: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p:txBody>
          <a:bodyPr/>
          <a:lstStyle/>
          <a:p>
            <a:r>
              <a:rPr lang="en-US" dirty="0">
                <a:solidFill>
                  <a:schemeClr val="tx1"/>
                </a:solidFill>
                <a:latin typeface="Garamond" panose="02020404030301010803" pitchFamily="18" charset="0"/>
              </a:rPr>
              <a:t>29/30-05-2023</a:t>
            </a:r>
          </a:p>
        </p:txBody>
      </p:sp>
      <p:sp>
        <p:nvSpPr>
          <p:cNvPr id="3" name="Text Box 2"/>
          <p:cNvSpPr txBox="1"/>
          <p:nvPr/>
        </p:nvSpPr>
        <p:spPr>
          <a:xfrm>
            <a:off x="1013460" y="1367790"/>
            <a:ext cx="10829925" cy="1014730"/>
          </a:xfrm>
          <a:prstGeom prst="rect">
            <a:avLst/>
          </a:prstGeom>
          <a:noFill/>
        </p:spPr>
        <p:txBody>
          <a:bodyPr wrap="square" rtlCol="0" anchor="t">
            <a:spAutoFit/>
          </a:bodyPr>
          <a:lstStyle/>
          <a:p>
            <a:pPr marL="285750" indent="-285750">
              <a:buFont typeface="Wingdings" panose="05000000000000000000" charset="0"/>
              <a:buChar char="v"/>
            </a:pPr>
            <a:r>
              <a:rPr lang="en-US" sz="2400" b="1"/>
              <a:t>Stress</a:t>
            </a:r>
            <a:r>
              <a:rPr lang="en-US"/>
              <a:t> </a:t>
            </a:r>
          </a:p>
          <a:p>
            <a:pPr marL="285750" indent="-285750">
              <a:buFont typeface="Wingdings" panose="05000000000000000000" charset="0"/>
              <a:buChar char="Ø"/>
            </a:pPr>
            <a:endParaRPr lang="en-US"/>
          </a:p>
          <a:p>
            <a:pPr marL="285750" indent="-285750">
              <a:buFont typeface="Wingdings" panose="05000000000000000000" charset="0"/>
              <a:buChar char="Ø"/>
            </a:pPr>
            <a:endParaRPr lang="en-US"/>
          </a:p>
        </p:txBody>
      </p:sp>
      <p:pic>
        <p:nvPicPr>
          <p:cNvPr id="13" name="Content Placeholder 12"/>
          <p:cNvPicPr>
            <a:picLocks noGrp="1" noChangeAspect="1"/>
          </p:cNvPicPr>
          <p:nvPr>
            <p:ph sz="half" idx="2"/>
          </p:nvPr>
        </p:nvPicPr>
        <p:blipFill>
          <a:blip r:embed="rId3">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4"/>
          <a:stretch>
            <a:fillRect/>
          </a:stretch>
        </p:blipFill>
        <p:spPr>
          <a:xfrm>
            <a:off x="8968740" y="669925"/>
            <a:ext cx="3074035" cy="951230"/>
          </a:xfrm>
          <a:prstGeom prst="rect">
            <a:avLst/>
          </a:prstGeom>
        </p:spPr>
      </p:pic>
      <p:pic>
        <p:nvPicPr>
          <p:cNvPr id="22" name="Picture 25"/>
          <p:cNvPicPr>
            <a:picLocks noChangeAspect="1"/>
          </p:cNvPicPr>
          <p:nvPr/>
        </p:nvPicPr>
        <p:blipFill>
          <a:blip r:embed="rId5">
            <a:alphaModFix amt="20000"/>
          </a:blip>
          <a:stretch>
            <a:fillRect/>
          </a:stretch>
        </p:blipFill>
        <p:spPr>
          <a:xfrm>
            <a:off x="6182995" y="2988310"/>
            <a:ext cx="6009005" cy="3497580"/>
          </a:xfrm>
          <a:prstGeom prst="rect">
            <a:avLst/>
          </a:prstGeom>
        </p:spPr>
      </p:pic>
      <p:sp>
        <p:nvSpPr>
          <p:cNvPr id="11" name="Text Box 10"/>
          <p:cNvSpPr txBox="1"/>
          <p:nvPr/>
        </p:nvSpPr>
        <p:spPr>
          <a:xfrm>
            <a:off x="838200" y="1674495"/>
            <a:ext cx="10545445" cy="4523105"/>
          </a:xfrm>
          <a:prstGeom prst="rect">
            <a:avLst/>
          </a:prstGeom>
          <a:noFill/>
        </p:spPr>
        <p:txBody>
          <a:bodyPr wrap="square" rtlCol="0" anchor="t">
            <a:spAutoFit/>
          </a:bodyPr>
          <a:lstStyle/>
          <a:p>
            <a:pPr marL="285750" indent="-285750">
              <a:buFont typeface="Wingdings" panose="05000000000000000000" charset="0"/>
              <a:buChar char="§"/>
            </a:pPr>
            <a:r>
              <a:rPr lang="en-US" sz="1600"/>
              <a:t>people from many areas of life are affected by stress.</a:t>
            </a:r>
          </a:p>
          <a:p>
            <a:pPr marL="285750" indent="-285750">
              <a:buFont typeface="Wingdings" panose="05000000000000000000" charset="0"/>
              <a:buChar char="§"/>
            </a:pPr>
            <a:r>
              <a:rPr lang="en-US" sz="1600"/>
              <a:t>It occurs often across all occupations and age groups.</a:t>
            </a:r>
          </a:p>
          <a:p>
            <a:pPr marL="285750" indent="-285750">
              <a:buFont typeface="Wingdings" panose="05000000000000000000" charset="0"/>
              <a:buChar char="§"/>
            </a:pPr>
            <a:r>
              <a:rPr lang="en-US" sz="1600"/>
              <a:t>Factors for Causing Stress: </a:t>
            </a:r>
          </a:p>
          <a:p>
            <a:pPr indent="0">
              <a:buFont typeface="+mj-lt"/>
              <a:buNone/>
            </a:pPr>
            <a:r>
              <a:rPr lang="en-US" sz="1600"/>
              <a:t>                                                           High workload and tight deadlines</a:t>
            </a:r>
          </a:p>
          <a:p>
            <a:pPr indent="0">
              <a:buFont typeface="+mj-lt"/>
              <a:buNone/>
            </a:pPr>
            <a:r>
              <a:rPr lang="en-US" sz="1600"/>
              <a:t>                                                           Conflict with colleagues or superiors</a:t>
            </a:r>
          </a:p>
          <a:p>
            <a:pPr indent="0">
              <a:buFont typeface="+mj-lt"/>
              <a:buNone/>
            </a:pPr>
            <a:r>
              <a:rPr lang="en-US" sz="1600"/>
              <a:t>                                                           Fear of job loss or unemployment</a:t>
            </a:r>
          </a:p>
          <a:p>
            <a:r>
              <a:rPr lang="en-US" sz="1600"/>
              <a:t>                                                           Lack of control or autonomy in the workplace.</a:t>
            </a:r>
          </a:p>
          <a:p>
            <a:r>
              <a:rPr lang="en-US" sz="1600"/>
              <a:t>                                                           Long working hours and overtime demands.</a:t>
            </a:r>
          </a:p>
          <a:p>
            <a:r>
              <a:rPr lang="en-US" sz="1600"/>
              <a:t>                                                           </a:t>
            </a:r>
          </a:p>
          <a:p>
            <a:pPr marL="285750" indent="-285750">
              <a:buFont typeface="Wingdings" panose="05000000000000000000" charset="0"/>
              <a:buChar char="§"/>
            </a:pPr>
            <a:r>
              <a:rPr lang="en-US" sz="1600"/>
              <a:t>We propose to use sleep data set in order to predict the stress levels as compared to non-sleep mode data which has attributes like Snoring range, Respiration rate, Body temperature, Limb movement rate, Blood oxygen levels, Eye movement, Number of hours slept, Heart rate with Stress levels classified from 0 (low/normal) to 4 (extreme) (high). </a:t>
            </a:r>
          </a:p>
          <a:p>
            <a:pPr marL="285750" indent="-285750">
              <a:buFont typeface="Wingdings" panose="05000000000000000000" charset="0"/>
              <a:buChar char="§"/>
            </a:pPr>
            <a:r>
              <a:rPr lang="en-US" sz="1600"/>
              <a:t>We compare the performance of Logistic regression, XGB classifier, Randomforest classifier, Navie bayes, Decision tree, LightGBM, CatBoost(Categorical Boosting), GradientBoosting Regressor, SVM,ANN and KNN models to predict the stress levels for sleep mode data.</a:t>
            </a:r>
          </a:p>
          <a:p>
            <a:pPr marL="285750" indent="-285750">
              <a:buFont typeface="Wingdings" panose="05000000000000000000" charset="0"/>
              <a:buChar char="§"/>
            </a:pPr>
            <a:r>
              <a:rPr lang="en-US" sz="1600"/>
              <a:t>We found that only SVM and Naïve bayes gave a maximum accuracy of 85% stress prediction accuracy using non – sleep mode data whereas many models like Logistic regression, Navie bayes, LightGBM, CatBoost, SVM, KNN predicted with 100% accuracy for sleep mode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EC1AE5-A1DE-415B-8CD1-7E08D07E9000}" type="slidenum">
              <a:rPr lang="en-US" sz="1400" smtClean="0">
                <a:latin typeface="Garamond" panose="02020404030301010803" pitchFamily="18" charset="0"/>
              </a:rPr>
              <a:t>4</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latin typeface="Garamond" panose="02020404030301010803" pitchFamily="18" charset="0"/>
                <a:sym typeface="+mn-ea"/>
              </a:rPr>
              <a:t>Title:</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p:txBody>
          <a:bodyPr/>
          <a:lstStyle/>
          <a:p>
            <a:r>
              <a:rPr lang="en-US" dirty="0">
                <a:solidFill>
                  <a:schemeClr val="tx1"/>
                </a:solidFill>
                <a:latin typeface="Garamond" panose="02020404030301010803" pitchFamily="18" charset="0"/>
              </a:rPr>
              <a:t>29/30-05-2023</a:t>
            </a:r>
          </a:p>
        </p:txBody>
      </p:sp>
      <p:pic>
        <p:nvPicPr>
          <p:cNvPr id="3" name="Content Placeholder 2"/>
          <p:cNvPicPr>
            <a:picLocks noGrp="1" noChangeAspect="1"/>
          </p:cNvPicPr>
          <p:nvPr>
            <p:ph sz="half" idx="1"/>
          </p:nvPr>
        </p:nvPicPr>
        <p:blipFill>
          <a:blip r:embed="rId3"/>
          <a:stretch>
            <a:fillRect/>
          </a:stretch>
        </p:blipFill>
        <p:spPr>
          <a:xfrm>
            <a:off x="1238885" y="798830"/>
            <a:ext cx="9041765" cy="5422900"/>
          </a:xfrm>
          <a:prstGeom prst="rect">
            <a:avLst/>
          </a:prstGeom>
        </p:spPr>
      </p:pic>
      <p:pic>
        <p:nvPicPr>
          <p:cNvPr id="17" name="Content Placeholder 12"/>
          <p:cNvPicPr>
            <a:picLocks noChangeAspect="1"/>
          </p:cNvPicPr>
          <p:nvPr/>
        </p:nvPicPr>
        <p:blipFill>
          <a:blip r:embed="rId4">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21" name="Picture 20"/>
          <p:cNvPicPr>
            <a:picLocks noChangeAspect="1"/>
          </p:cNvPicPr>
          <p:nvPr/>
        </p:nvPicPr>
        <p:blipFill>
          <a:blip r:embed="rId5"/>
          <a:stretch>
            <a:fillRect/>
          </a:stretch>
        </p:blipFill>
        <p:spPr>
          <a:xfrm>
            <a:off x="9192260" y="601980"/>
            <a:ext cx="2860675" cy="885190"/>
          </a:xfrm>
          <a:prstGeom prst="rect">
            <a:avLst/>
          </a:prstGeom>
        </p:spPr>
      </p:pic>
      <p:pic>
        <p:nvPicPr>
          <p:cNvPr id="5" name="Picture 4"/>
          <p:cNvPicPr>
            <a:picLocks noChangeAspect="1"/>
          </p:cNvPicPr>
          <p:nvPr/>
        </p:nvPicPr>
        <p:blipFill>
          <a:blip r:embed="rId6">
            <a:alphaModFix amt="20000"/>
          </a:blip>
          <a:stretch>
            <a:fillRect/>
          </a:stretch>
        </p:blipFill>
        <p:spPr>
          <a:xfrm>
            <a:off x="7938770" y="3307715"/>
            <a:ext cx="4346575" cy="3543300"/>
          </a:xfrm>
          <a:prstGeom prst="rect">
            <a:avLst/>
          </a:prstGeom>
        </p:spPr>
      </p:pic>
      <p:pic>
        <p:nvPicPr>
          <p:cNvPr id="15" name="Content Placeholder 6"/>
          <p:cNvPicPr>
            <a:picLocks noGrp="1" noChangeAspect="1"/>
          </p:cNvPicPr>
          <p:nvPr>
            <p:ph sz="half" idx="2"/>
          </p:nvPr>
        </p:nvPicPr>
        <p:blipFill>
          <a:blip r:embed="rId7"/>
          <a:stretch>
            <a:fillRect/>
          </a:stretch>
        </p:blipFill>
        <p:spPr>
          <a:xfrm>
            <a:off x="7590790" y="4928235"/>
            <a:ext cx="1356360" cy="10896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3660" y="6417310"/>
            <a:ext cx="558800" cy="365125"/>
          </a:xfrm>
        </p:spPr>
        <p:txBody>
          <a:bodyPr/>
          <a:lstStyle/>
          <a:p>
            <a:fld id="{B6EC1AE5-A1DE-415B-8CD1-7E08D07E9000}" type="slidenum">
              <a:rPr lang="en-US" sz="1400" smtClean="0">
                <a:latin typeface="Garamond" panose="02020404030301010803" pitchFamily="18" charset="0"/>
              </a:rPr>
              <a:t>5</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solidFill>
                  <a:srgbClr val="002060"/>
                </a:solidFill>
                <a:latin typeface="Garamond" panose="02020404030301010803" pitchFamily="18" charset="0"/>
              </a:rPr>
              <a:t>Title</a:t>
            </a:r>
            <a:r>
              <a:rPr lang="en-US" sz="2000" dirty="0">
                <a:latin typeface="Garamond" panose="02020404030301010803" pitchFamily="18" charset="0"/>
                <a:sym typeface="+mn-ea"/>
              </a:rPr>
              <a:t>:</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780" y="669942"/>
            <a:ext cx="5418385" cy="706755"/>
          </a:xfrm>
          <a:prstGeom prst="rect">
            <a:avLst/>
          </a:prstGeom>
          <a:noFill/>
        </p:spPr>
        <p:txBody>
          <a:bodyPr wrap="square" rtlCol="0">
            <a:spAutoFit/>
          </a:bodyPr>
          <a:lstStyle/>
          <a:p>
            <a:r>
              <a:rPr lang="en-US" sz="2000" b="1">
                <a:solidFill>
                  <a:srgbClr val="00B0F0"/>
                </a:solidFill>
                <a:effectLst/>
                <a:latin typeface="Arial" panose="020B0604020202020204" pitchFamily="34" charset="0"/>
                <a:cs typeface="Arial" panose="020B0604020202020204" pitchFamily="34" charset="0"/>
                <a:sym typeface="+mn-ea"/>
              </a:rPr>
              <a:t>Description </a:t>
            </a:r>
            <a:r>
              <a:rPr lang="en-US" sz="2000" b="1">
                <a:solidFill>
                  <a:srgbClr val="00B0F0"/>
                </a:solidFill>
                <a:effectLst/>
                <a:sym typeface="+mn-ea"/>
              </a:rPr>
              <a:t>of Sleeping_Dataset</a:t>
            </a:r>
            <a:endParaRPr lang="en-US" sz="2000" b="1">
              <a:solidFill>
                <a:srgbClr val="00B0F0"/>
              </a:solidFill>
              <a:effectLst/>
            </a:endParaRPr>
          </a:p>
          <a:p>
            <a:endParaRPr lang="en-US" sz="2000" dirty="0">
              <a:solidFill>
                <a:srgbClr val="002060"/>
              </a:solidFill>
              <a:latin typeface="Garamond" panose="02020404030301010803" pitchFamily="18" charset="0"/>
            </a:endParaRP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662920" y="6417310"/>
            <a:ext cx="2743200" cy="365125"/>
          </a:xfrm>
        </p:spPr>
        <p:txBody>
          <a:bodyPr/>
          <a:lstStyle/>
          <a:p>
            <a:r>
              <a:rPr lang="en-US" dirty="0">
                <a:solidFill>
                  <a:schemeClr val="tx1"/>
                </a:solidFill>
                <a:latin typeface="Garamond" panose="02020404030301010803" pitchFamily="18" charset="0"/>
              </a:rPr>
              <a:t>29/30-05-2023</a:t>
            </a:r>
          </a:p>
        </p:txBody>
      </p:sp>
      <p:sp>
        <p:nvSpPr>
          <p:cNvPr id="7" name="Text Box 6"/>
          <p:cNvSpPr txBox="1"/>
          <p:nvPr/>
        </p:nvSpPr>
        <p:spPr>
          <a:xfrm>
            <a:off x="1143635" y="1621155"/>
            <a:ext cx="10034905" cy="922020"/>
          </a:xfrm>
          <a:prstGeom prst="rect">
            <a:avLst/>
          </a:prstGeom>
          <a:noFill/>
        </p:spPr>
        <p:txBody>
          <a:bodyPr wrap="square" rtlCol="0" anchor="t">
            <a:spAutoFit/>
          </a:bodyPr>
          <a:lstStyle/>
          <a:p>
            <a:r>
              <a:rPr lang="en-US">
                <a:latin typeface="Arial" panose="020B0604020202020204" pitchFamily="34" charset="0"/>
                <a:cs typeface="Arial" panose="020B0604020202020204" pitchFamily="34" charset="0"/>
                <a:sym typeface="+mn-ea"/>
              </a:rPr>
              <a:t>Many people nowadays sleep without considering the benefits, sleep brings to the human body. The Smart-Yoga Pillow (SaYoPillow) is presented as an edge device to aid in the understanding of the link between stress and sleep.</a:t>
            </a:r>
            <a:endParaRPr lang="en-US"/>
          </a:p>
        </p:txBody>
      </p:sp>
      <p:pic>
        <p:nvPicPr>
          <p:cNvPr id="11" name="Content Placeholder 10"/>
          <p:cNvPicPr>
            <a:picLocks noGrp="1" noChangeAspect="1"/>
          </p:cNvPicPr>
          <p:nvPr>
            <p:ph sz="half" idx="2"/>
          </p:nvPr>
        </p:nvPicPr>
        <p:blipFill>
          <a:blip r:embed="rId3"/>
          <a:stretch>
            <a:fillRect/>
          </a:stretch>
        </p:blipFill>
        <p:spPr>
          <a:xfrm>
            <a:off x="930910" y="2697480"/>
            <a:ext cx="10209530" cy="2711450"/>
          </a:xfrm>
          <a:prstGeom prst="rect">
            <a:avLst/>
          </a:prstGeom>
        </p:spPr>
      </p:pic>
      <p:sp>
        <p:nvSpPr>
          <p:cNvPr id="14" name="Text Box 13"/>
          <p:cNvSpPr txBox="1"/>
          <p:nvPr/>
        </p:nvSpPr>
        <p:spPr>
          <a:xfrm>
            <a:off x="3993515" y="5261610"/>
            <a:ext cx="7954645" cy="645160"/>
          </a:xfrm>
          <a:prstGeom prst="rect">
            <a:avLst/>
          </a:prstGeom>
          <a:noFill/>
        </p:spPr>
        <p:txBody>
          <a:bodyPr wrap="square" rtlCol="0" anchor="t">
            <a:spAutoFit/>
          </a:bodyPr>
          <a:lstStyle/>
          <a:p>
            <a:r>
              <a:rPr lang="en-US">
                <a:latin typeface="Arial" panose="020B0604020202020204" pitchFamily="34" charset="0"/>
                <a:cs typeface="Arial" panose="020B0604020202020204" pitchFamily="34" charset="0"/>
                <a:sym typeface="+mn-ea"/>
              </a:rPr>
              <a:t>Stress Levels</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sym typeface="+mn-ea"/>
              </a:rPr>
              <a:t> (0- low/normal, 1 – medium low, 2- medium, 3-medium high, 4 -high) </a:t>
            </a:r>
            <a:endParaRPr lang="en-US"/>
          </a:p>
        </p:txBody>
      </p:sp>
      <p:pic>
        <p:nvPicPr>
          <p:cNvPr id="15" name="Picture 14"/>
          <p:cNvPicPr>
            <a:picLocks noChangeAspect="1"/>
          </p:cNvPicPr>
          <p:nvPr/>
        </p:nvPicPr>
        <p:blipFill>
          <a:blip r:embed="rId4">
            <a:alphaModFix amt="20000"/>
          </a:blip>
          <a:stretch>
            <a:fillRect/>
          </a:stretch>
        </p:blipFill>
        <p:spPr>
          <a:xfrm>
            <a:off x="2212975" y="5118735"/>
            <a:ext cx="1780540" cy="1803400"/>
          </a:xfrm>
          <a:prstGeom prst="rect">
            <a:avLst/>
          </a:prstGeom>
        </p:spPr>
      </p:pic>
      <p:pic>
        <p:nvPicPr>
          <p:cNvPr id="22" name="Content Placeholder 12"/>
          <p:cNvPicPr>
            <a:picLocks noGrp="1" noChangeAspect="1"/>
          </p:cNvPicPr>
          <p:nvPr>
            <p:ph idx="1"/>
          </p:nvPr>
        </p:nvPicPr>
        <p:blipFill>
          <a:blip r:embed="rId5">
            <a:clrChange>
              <a:clrFrom>
                <a:srgbClr val="EFEFEF">
                  <a:alpha val="100000"/>
                </a:srgbClr>
              </a:clrFrom>
              <a:clrTo>
                <a:srgbClr val="EFEFEF">
                  <a:alpha val="100000"/>
                  <a:alpha val="0"/>
                </a:srgbClr>
              </a:clrTo>
            </a:clrChange>
          </a:blip>
          <a:stretch>
            <a:fillRect/>
          </a:stretch>
        </p:blipFill>
        <p:spPr>
          <a:xfrm>
            <a:off x="66040" y="669925"/>
            <a:ext cx="1077595" cy="1080135"/>
          </a:xfrm>
          <a:prstGeom prst="rect">
            <a:avLst/>
          </a:prstGeom>
        </p:spPr>
      </p:pic>
      <p:pic>
        <p:nvPicPr>
          <p:cNvPr id="23" name="Picture 22"/>
          <p:cNvPicPr>
            <a:picLocks noChangeAspect="1"/>
          </p:cNvPicPr>
          <p:nvPr/>
        </p:nvPicPr>
        <p:blipFill>
          <a:blip r:embed="rId6"/>
          <a:stretch>
            <a:fillRect/>
          </a:stretch>
        </p:blipFill>
        <p:spPr>
          <a:xfrm>
            <a:off x="8968740" y="669925"/>
            <a:ext cx="3074035" cy="951230"/>
          </a:xfrm>
          <a:prstGeom prst="rect">
            <a:avLst/>
          </a:prstGeom>
        </p:spPr>
      </p:pic>
      <p:pic>
        <p:nvPicPr>
          <p:cNvPr id="17" name="Picture 16"/>
          <p:cNvPicPr>
            <a:picLocks noChangeAspect="1"/>
          </p:cNvPicPr>
          <p:nvPr/>
        </p:nvPicPr>
        <p:blipFill>
          <a:blip r:embed="rId7">
            <a:alphaModFix amt="20000"/>
          </a:blip>
          <a:stretch>
            <a:fillRect/>
          </a:stretch>
        </p:blipFill>
        <p:spPr>
          <a:xfrm>
            <a:off x="9631045" y="4098290"/>
            <a:ext cx="3141345" cy="27597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94005" y="6485890"/>
            <a:ext cx="457835" cy="365125"/>
          </a:xfrm>
        </p:spPr>
        <p:txBody>
          <a:bodyPr/>
          <a:lstStyle/>
          <a:p>
            <a:fld id="{B6EC1AE5-A1DE-415B-8CD1-7E08D07E9000}" type="slidenum">
              <a:rPr lang="en-US" sz="1400" smtClean="0">
                <a:latin typeface="Garamond" panose="02020404030301010803" pitchFamily="18" charset="0"/>
              </a:rPr>
              <a:t>6</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solidFill>
                  <a:srgbClr val="002060"/>
                </a:solidFill>
                <a:latin typeface="Garamond" panose="02020404030301010803" pitchFamily="18" charset="0"/>
              </a:rPr>
              <a:t>Title:</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780" y="669942"/>
            <a:ext cx="5418385" cy="398780"/>
          </a:xfrm>
          <a:prstGeom prst="rect">
            <a:avLst/>
          </a:prstGeom>
          <a:noFill/>
        </p:spPr>
        <p:txBody>
          <a:bodyPr wrap="square" rtlCol="0">
            <a:spAutoFit/>
          </a:bodyPr>
          <a:lstStyle/>
          <a:p>
            <a:r>
              <a:rPr lang="en-US" altLang="zh-CN" sz="2000" b="1"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n-ea"/>
              </a:rPr>
              <a:t>Proposed Architecture</a:t>
            </a:r>
            <a:r>
              <a:rPr lang="en-US" sz="2000" dirty="0">
                <a:solidFill>
                  <a:srgbClr val="002060"/>
                </a:solidFill>
                <a:latin typeface="Garamond" panose="02020404030301010803" pitchFamily="18" charset="0"/>
              </a:rPr>
              <a:t>:</a:t>
            </a: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768330" y="6485890"/>
            <a:ext cx="2743200" cy="365125"/>
          </a:xfrm>
        </p:spPr>
        <p:txBody>
          <a:bodyPr/>
          <a:lstStyle/>
          <a:p>
            <a:r>
              <a:rPr lang="en-US" dirty="0">
                <a:solidFill>
                  <a:schemeClr val="tx1"/>
                </a:solidFill>
                <a:latin typeface="Garamond" panose="02020404030301010803" pitchFamily="18" charset="0"/>
              </a:rPr>
              <a:t>29/30-05-2023</a:t>
            </a:r>
          </a:p>
        </p:txBody>
      </p:sp>
      <p:pic>
        <p:nvPicPr>
          <p:cNvPr id="3" name="Content Placeholder 2" descr="WhatsApp Image 2023-05-04 at 12.15.45"/>
          <p:cNvPicPr>
            <a:picLocks noGrp="1" noChangeAspect="1"/>
          </p:cNvPicPr>
          <p:nvPr>
            <p:ph idx="1"/>
          </p:nvPr>
        </p:nvPicPr>
        <p:blipFill>
          <a:blip r:embed="rId3"/>
          <a:stretch>
            <a:fillRect/>
          </a:stretch>
        </p:blipFill>
        <p:spPr>
          <a:xfrm>
            <a:off x="2649220" y="1306830"/>
            <a:ext cx="6319520" cy="4739640"/>
          </a:xfrm>
          <a:prstGeom prst="rect">
            <a:avLst/>
          </a:prstGeom>
        </p:spPr>
      </p:pic>
      <p:pic>
        <p:nvPicPr>
          <p:cNvPr id="13" name="Content Placeholder 12"/>
          <p:cNvPicPr>
            <a:picLocks noGrp="1" noChangeAspect="1"/>
          </p:cNvPicPr>
          <p:nvPr>
            <p:ph sz="half" idx="2"/>
          </p:nvPr>
        </p:nvPicPr>
        <p:blipFill>
          <a:blip r:embed="rId4">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5"/>
          <a:stretch>
            <a:fillRect/>
          </a:stretch>
        </p:blipFill>
        <p:spPr>
          <a:xfrm>
            <a:off x="8968740" y="669925"/>
            <a:ext cx="3074035" cy="951230"/>
          </a:xfrm>
          <a:prstGeom prst="rect">
            <a:avLst/>
          </a:prstGeom>
        </p:spPr>
      </p:pic>
      <p:pic>
        <p:nvPicPr>
          <p:cNvPr id="5" name="Picture 4"/>
          <p:cNvPicPr>
            <a:picLocks noChangeAspect="1"/>
          </p:cNvPicPr>
          <p:nvPr/>
        </p:nvPicPr>
        <p:blipFill>
          <a:blip r:embed="rId6">
            <a:alphaModFix amt="20000"/>
          </a:blip>
          <a:stretch>
            <a:fillRect/>
          </a:stretch>
        </p:blipFill>
        <p:spPr>
          <a:xfrm>
            <a:off x="8968740" y="2671445"/>
            <a:ext cx="3399155" cy="2764790"/>
          </a:xfrm>
          <a:prstGeom prst="rect">
            <a:avLst/>
          </a:prstGeom>
        </p:spPr>
      </p:pic>
      <p:pic>
        <p:nvPicPr>
          <p:cNvPr id="15" name="Picture 14"/>
          <p:cNvPicPr>
            <a:picLocks noChangeAspect="1"/>
          </p:cNvPicPr>
          <p:nvPr/>
        </p:nvPicPr>
        <p:blipFill>
          <a:blip r:embed="rId7">
            <a:alphaModFix amt="20000"/>
          </a:blip>
          <a:stretch>
            <a:fillRect/>
          </a:stretch>
        </p:blipFill>
        <p:spPr>
          <a:xfrm>
            <a:off x="-73660" y="4928235"/>
            <a:ext cx="3040380" cy="1828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8259" y="6504268"/>
            <a:ext cx="291353" cy="365125"/>
          </a:xfrm>
        </p:spPr>
        <p:txBody>
          <a:bodyPr/>
          <a:lstStyle/>
          <a:p>
            <a:fld id="{B6EC1AE5-A1DE-415B-8CD1-7E08D07E9000}" type="slidenum">
              <a:rPr lang="en-US" sz="1400" smtClean="0">
                <a:latin typeface="Garamond" panose="02020404030301010803" pitchFamily="18" charset="0"/>
              </a:rPr>
              <a:t>7</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1014730"/>
          </a:xfrm>
          <a:prstGeom prst="rect">
            <a:avLst/>
          </a:prstGeom>
          <a:noFill/>
        </p:spPr>
        <p:txBody>
          <a:bodyPr wrap="square" rtlCol="0">
            <a:spAutoFit/>
          </a:bodyPr>
          <a:lstStyle/>
          <a:p>
            <a:r>
              <a:rPr lang="en-US" sz="2000" dirty="0">
                <a:solidFill>
                  <a:srgbClr val="002060"/>
                </a:solidFill>
                <a:latin typeface="Garamond" panose="02020404030301010803" pitchFamily="18" charset="0"/>
                <a:sym typeface="+mn-ea"/>
              </a:rPr>
              <a:t>Title</a:t>
            </a:r>
            <a:r>
              <a:rPr lang="en-US" sz="2000" dirty="0">
                <a:latin typeface="Garamond" panose="02020404030301010803" pitchFamily="18" charset="0"/>
                <a:sym typeface="+mn-ea"/>
              </a:rPr>
              <a:t>:</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780" y="669942"/>
            <a:ext cx="5418385" cy="460375"/>
          </a:xfrm>
          <a:prstGeom prst="rect">
            <a:avLst/>
          </a:prstGeom>
          <a:noFill/>
        </p:spPr>
        <p:txBody>
          <a:bodyPr wrap="square" rtlCol="0">
            <a:spAutoFit/>
          </a:bodyPr>
          <a:lstStyle/>
          <a:p>
            <a:pPr>
              <a:lnSpc>
                <a:spcPct val="120000"/>
              </a:lnSpc>
            </a:pPr>
            <a:r>
              <a:rPr lang="en-US" sz="2000" b="1">
                <a:solidFill>
                  <a:srgbClr val="00B0F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Machine learning</a:t>
            </a:r>
            <a:endParaRPr lang="en-US" sz="2000" dirty="0">
              <a:solidFill>
                <a:srgbClr val="002060"/>
              </a:solidFill>
              <a:latin typeface="Garamond" panose="02020404030301010803" pitchFamily="18" charset="0"/>
            </a:endParaRP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955516" y="6529411"/>
            <a:ext cx="1158225" cy="277725"/>
          </a:xfrm>
        </p:spPr>
        <p:txBody>
          <a:bodyPr/>
          <a:lstStyle/>
          <a:p>
            <a:r>
              <a:rPr lang="en-US" dirty="0">
                <a:solidFill>
                  <a:schemeClr val="tx1"/>
                </a:solidFill>
                <a:latin typeface="Garamond" panose="02020404030301010803" pitchFamily="18" charset="0"/>
              </a:rPr>
              <a:t>29/30-05-2023</a:t>
            </a:r>
          </a:p>
        </p:txBody>
      </p:sp>
      <p:pic>
        <p:nvPicPr>
          <p:cNvPr id="13" name="Content Placeholder 12"/>
          <p:cNvPicPr>
            <a:picLocks noGrp="1" noChangeAspect="1"/>
          </p:cNvPicPr>
          <p:nvPr>
            <p:ph sz="half" idx="2"/>
          </p:nvPr>
        </p:nvPicPr>
        <p:blipFill>
          <a:blip r:embed="rId3">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4"/>
          <a:stretch>
            <a:fillRect/>
          </a:stretch>
        </p:blipFill>
        <p:spPr>
          <a:xfrm>
            <a:off x="8968740" y="669925"/>
            <a:ext cx="3074035" cy="951230"/>
          </a:xfrm>
          <a:prstGeom prst="rect">
            <a:avLst/>
          </a:prstGeom>
        </p:spPr>
      </p:pic>
      <p:sp>
        <p:nvSpPr>
          <p:cNvPr id="11" name="Text Box 10"/>
          <p:cNvSpPr txBox="1"/>
          <p:nvPr/>
        </p:nvSpPr>
        <p:spPr>
          <a:xfrm>
            <a:off x="915670" y="1824990"/>
            <a:ext cx="10360660" cy="4246245"/>
          </a:xfrm>
          <a:prstGeom prst="rect">
            <a:avLst/>
          </a:prstGeom>
          <a:noFill/>
        </p:spPr>
        <p:txBody>
          <a:bodyPr wrap="square" rtlCol="0" anchor="t">
            <a:spAutoFit/>
          </a:bodyPr>
          <a:lstStyle/>
          <a:p>
            <a:pPr algn="just"/>
            <a:r>
              <a:rPr lang="en-US" b="1"/>
              <a:t>Logistic regression</a:t>
            </a:r>
            <a:r>
              <a:rPr lang="en-US"/>
              <a:t> :- The goal of logistic regression is to forecast stress levels using physiological cues including heart rate, respiration rate, blood oxygen level, body temperature and eye movements</a:t>
            </a:r>
          </a:p>
          <a:p>
            <a:pPr algn="just"/>
            <a:endParaRPr lang="en-US"/>
          </a:p>
          <a:p>
            <a:pPr algn="just"/>
            <a:r>
              <a:rPr lang="en-US" b="1"/>
              <a:t>XGB,Random forest </a:t>
            </a:r>
            <a:r>
              <a:rPr lang="en-US" b="1">
                <a:sym typeface="+mn-ea"/>
              </a:rPr>
              <a:t>classifier</a:t>
            </a:r>
            <a:r>
              <a:rPr lang="en-US">
                <a:sym typeface="+mn-ea"/>
              </a:rPr>
              <a:t> </a:t>
            </a:r>
            <a:r>
              <a:rPr lang="en-US"/>
              <a:t>:-The XGB,Random forest classifier is a binary classification implementation of the XGBoost,Random forest algorithm. To reduce overfitting and increase generalization performance, it employs an ensemble of decision trees and  regularization algorithms.</a:t>
            </a:r>
          </a:p>
          <a:p>
            <a:pPr algn="just"/>
            <a:endParaRPr lang="en-US"/>
          </a:p>
          <a:p>
            <a:pPr algn="just"/>
            <a:r>
              <a:rPr lang="en-US" b="1">
                <a:sym typeface="+mn-ea"/>
              </a:rPr>
              <a:t>Naive Bayes</a:t>
            </a:r>
            <a:r>
              <a:rPr lang="en-US">
                <a:sym typeface="+mn-ea"/>
              </a:rPr>
              <a:t> :- </a:t>
            </a:r>
            <a:r>
              <a:rPr lang="en-US"/>
              <a:t>The Naive Bayes classifier predicts the chance of an individual being in the high-stress group based on a dataset that contains physiological signal data and stress level evaluations.</a:t>
            </a:r>
          </a:p>
          <a:p>
            <a:pPr algn="just"/>
            <a:endParaRPr lang="en-US"/>
          </a:p>
          <a:p>
            <a:pPr algn="just"/>
            <a:r>
              <a:rPr lang="en-US" b="1">
                <a:sym typeface="+mn-ea"/>
              </a:rPr>
              <a:t>SVM</a:t>
            </a:r>
            <a:r>
              <a:rPr lang="en-US">
                <a:sym typeface="+mn-ea"/>
              </a:rPr>
              <a:t> :- The Support Vector Machine (SVM) is a well-known machine learning technique for classification and regression analysis. SVM has several uses in a variety of industries, including banking, bioinformatics, image classification, and text classification. </a:t>
            </a:r>
            <a:endParaRPr lang="en-US"/>
          </a:p>
          <a:p>
            <a:pPr algn="just"/>
            <a:endParaRPr lang="en-US"/>
          </a:p>
          <a:p>
            <a:pPr algn="just"/>
            <a:endParaRPr lang="en-US"/>
          </a:p>
        </p:txBody>
      </p:sp>
      <p:pic>
        <p:nvPicPr>
          <p:cNvPr id="7" name="Picture 6"/>
          <p:cNvPicPr>
            <a:picLocks noChangeAspect="1"/>
          </p:cNvPicPr>
          <p:nvPr/>
        </p:nvPicPr>
        <p:blipFill>
          <a:blip r:embed="rId5">
            <a:alphaModFix amt="20000"/>
          </a:blip>
          <a:stretch>
            <a:fillRect/>
          </a:stretch>
        </p:blipFill>
        <p:spPr>
          <a:xfrm>
            <a:off x="3368040" y="1048385"/>
            <a:ext cx="6155055" cy="5370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8105" y="6504305"/>
            <a:ext cx="486410" cy="365125"/>
          </a:xfrm>
        </p:spPr>
        <p:txBody>
          <a:bodyPr/>
          <a:lstStyle/>
          <a:p>
            <a:fld id="{B6EC1AE5-A1DE-415B-8CD1-7E08D07E9000}" type="slidenum">
              <a:rPr lang="en-US" sz="1400" smtClean="0">
                <a:latin typeface="Garamond" panose="02020404030301010803" pitchFamily="18" charset="0"/>
              </a:rPr>
              <a:t>8</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706755"/>
          </a:xfrm>
          <a:prstGeom prst="rect">
            <a:avLst/>
          </a:prstGeom>
          <a:noFill/>
        </p:spPr>
        <p:txBody>
          <a:bodyPr wrap="square" rtlCol="0">
            <a:spAutoFit/>
          </a:bodyPr>
          <a:lstStyle/>
          <a:p>
            <a:r>
              <a:rPr lang="en-US" sz="2000" dirty="0">
                <a:latin typeface="Garamond" panose="02020404030301010803" pitchFamily="18" charset="0"/>
                <a:sym typeface="+mn-ea"/>
              </a:rPr>
              <a:t>Title:</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solidFill>
                <a:schemeClr val="tx1"/>
              </a:solidFill>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955516" y="6529411"/>
            <a:ext cx="1158225" cy="277725"/>
          </a:xfrm>
        </p:spPr>
        <p:txBody>
          <a:bodyPr/>
          <a:lstStyle/>
          <a:p>
            <a:r>
              <a:rPr lang="en-US" dirty="0">
                <a:solidFill>
                  <a:schemeClr val="tx1"/>
                </a:solidFill>
                <a:latin typeface="Garamond" panose="02020404030301010803" pitchFamily="18" charset="0"/>
              </a:rPr>
              <a:t>29/30-05-2023</a:t>
            </a:r>
          </a:p>
        </p:txBody>
      </p:sp>
      <p:pic>
        <p:nvPicPr>
          <p:cNvPr id="13" name="Content Placeholder 12"/>
          <p:cNvPicPr>
            <a:picLocks noGrp="1" noChangeAspect="1"/>
          </p:cNvPicPr>
          <p:nvPr>
            <p:ph sz="half" idx="2"/>
          </p:nvPr>
        </p:nvPicPr>
        <p:blipFill>
          <a:blip r:embed="rId3">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4"/>
          <a:stretch>
            <a:fillRect/>
          </a:stretch>
        </p:blipFill>
        <p:spPr>
          <a:xfrm>
            <a:off x="8968740" y="669925"/>
            <a:ext cx="3074035" cy="951230"/>
          </a:xfrm>
          <a:prstGeom prst="rect">
            <a:avLst/>
          </a:prstGeom>
        </p:spPr>
      </p:pic>
      <p:sp>
        <p:nvSpPr>
          <p:cNvPr id="11" name="Text Box 10"/>
          <p:cNvSpPr txBox="1"/>
          <p:nvPr/>
        </p:nvSpPr>
        <p:spPr>
          <a:xfrm>
            <a:off x="930910" y="1585595"/>
            <a:ext cx="11070590" cy="4523105"/>
          </a:xfrm>
          <a:prstGeom prst="rect">
            <a:avLst/>
          </a:prstGeom>
          <a:noFill/>
        </p:spPr>
        <p:txBody>
          <a:bodyPr wrap="square" rtlCol="0" anchor="t">
            <a:spAutoFit/>
          </a:bodyPr>
          <a:lstStyle/>
          <a:p>
            <a:pPr algn="just"/>
            <a:r>
              <a:rPr lang="en-US" b="1">
                <a:sym typeface="+mn-ea"/>
              </a:rPr>
              <a:t>Decision Tree</a:t>
            </a:r>
            <a:r>
              <a:rPr lang="en-US">
                <a:sym typeface="+mn-ea"/>
              </a:rPr>
              <a:t> :- Decision Tree algorithm is a machine learning strategy for categorization analysis.The algorithm is used to predict whether or not a person would fall into the high-stress group.</a:t>
            </a:r>
            <a:endParaRPr lang="en-US"/>
          </a:p>
          <a:p>
            <a:pPr algn="just"/>
            <a:endParaRPr lang="en-US"/>
          </a:p>
          <a:p>
            <a:pPr algn="just"/>
            <a:r>
              <a:rPr lang="en-US" b="1"/>
              <a:t>KNN</a:t>
            </a:r>
            <a:r>
              <a:rPr lang="en-US"/>
              <a:t> :- The k-nearest neighbours’ algorithm is a non-parametric, supervised learning classifier that uses distance to create classifications or predictions about an individual data point's grouping.</a:t>
            </a:r>
          </a:p>
          <a:p>
            <a:pPr algn="just"/>
            <a:endParaRPr lang="en-US"/>
          </a:p>
          <a:p>
            <a:pPr algn="just"/>
            <a:r>
              <a:rPr lang="en-US" b="1"/>
              <a:t>LightGBM</a:t>
            </a:r>
            <a:r>
              <a:rPr lang="en-US"/>
              <a:t> :- LightGBM is a framework for gradient boosting that use tree-based learning techniques.Gradient-based One-Side Sampling (GOSS), a cutting-edge method used by LightGBM</a:t>
            </a:r>
          </a:p>
          <a:p>
            <a:pPr algn="just"/>
            <a:endParaRPr lang="en-US" b="1"/>
          </a:p>
          <a:p>
            <a:pPr algn="just"/>
            <a:r>
              <a:rPr lang="en-US" b="1"/>
              <a:t>CatBoost</a:t>
            </a:r>
            <a:r>
              <a:rPr lang="en-US"/>
              <a:t> :- Categorical Boosting is a machine learning technique that is specifically developed to operate with categorical information and solve some of the limitations of classic gradient boosting methods.</a:t>
            </a:r>
          </a:p>
          <a:p>
            <a:pPr algn="just"/>
            <a:endParaRPr lang="en-US"/>
          </a:p>
          <a:p>
            <a:pPr algn="just"/>
            <a:r>
              <a:rPr lang="en-US" b="1"/>
              <a:t>Gradient Boosting Regressor</a:t>
            </a:r>
            <a:r>
              <a:rPr lang="en-US"/>
              <a:t> :- The Gradient Boosting Regressor (GBR), a machine learning technique, is a member of the ensemble boosting method family. In an iterative process, it turns a number of poor learners into a single strong learner.</a:t>
            </a:r>
          </a:p>
          <a:p>
            <a:pPr algn="just"/>
            <a:endParaRPr lang="en-US"/>
          </a:p>
        </p:txBody>
      </p:sp>
      <p:pic>
        <p:nvPicPr>
          <p:cNvPr id="7" name="Picture 6"/>
          <p:cNvPicPr>
            <a:picLocks noChangeAspect="1"/>
          </p:cNvPicPr>
          <p:nvPr/>
        </p:nvPicPr>
        <p:blipFill>
          <a:blip r:embed="rId5">
            <a:alphaModFix amt="20000"/>
          </a:blip>
          <a:stretch>
            <a:fillRect/>
          </a:stretch>
        </p:blipFill>
        <p:spPr>
          <a:xfrm>
            <a:off x="2708910" y="967740"/>
            <a:ext cx="6259830" cy="54171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8259" y="6504268"/>
            <a:ext cx="291353" cy="365125"/>
          </a:xfrm>
        </p:spPr>
        <p:txBody>
          <a:bodyPr/>
          <a:lstStyle/>
          <a:p>
            <a:fld id="{B6EC1AE5-A1DE-415B-8CD1-7E08D07E9000}" type="slidenum">
              <a:rPr lang="en-US" sz="1400" smtClean="0">
                <a:latin typeface="Garamond" panose="02020404030301010803" pitchFamily="18" charset="0"/>
              </a:rPr>
              <a:t>9</a:t>
            </a:fld>
            <a:endParaRPr lang="en-US" sz="1400" dirty="0">
              <a:latin typeface="Garamond" panose="02020404030301010803" pitchFamily="18" charset="0"/>
            </a:endParaRPr>
          </a:p>
        </p:txBody>
      </p:sp>
      <p:sp>
        <p:nvSpPr>
          <p:cNvPr id="8" name="TextBox 7"/>
          <p:cNvSpPr txBox="1"/>
          <p:nvPr/>
        </p:nvSpPr>
        <p:spPr>
          <a:xfrm>
            <a:off x="73466" y="114431"/>
            <a:ext cx="898720" cy="461665"/>
          </a:xfrm>
          <a:prstGeom prst="rect">
            <a:avLst/>
          </a:prstGeom>
          <a:noFill/>
        </p:spPr>
        <p:txBody>
          <a:bodyPr wrap="square" rtlCol="0">
            <a:spAutoFit/>
          </a:bodyPr>
          <a:lstStyle/>
          <a:p>
            <a:pPr algn="ctr"/>
            <a:r>
              <a:rPr lang="en-US" sz="1200" b="1" dirty="0">
                <a:solidFill>
                  <a:srgbClr val="002060"/>
                </a:solidFill>
                <a:effectLst>
                  <a:outerShdw blurRad="38100" dist="38100" dir="2700000" algn="tl">
                    <a:srgbClr val="000000">
                      <a:alpha val="43137"/>
                    </a:srgbClr>
                  </a:outerShdw>
                </a:effectLst>
              </a:rPr>
              <a:t>ICMLBDA 2023</a:t>
            </a:r>
          </a:p>
        </p:txBody>
      </p:sp>
      <p:cxnSp>
        <p:nvCxnSpPr>
          <p:cNvPr id="10" name="Straight Connector 9"/>
          <p:cNvCxnSpPr/>
          <p:nvPr/>
        </p:nvCxnSpPr>
        <p:spPr>
          <a:xfrm flipV="1">
            <a:off x="930876" y="576096"/>
            <a:ext cx="11182865" cy="26169"/>
          </a:xfrm>
          <a:prstGeom prst="line">
            <a:avLst/>
          </a:prstGeom>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930876" y="160674"/>
            <a:ext cx="11182865" cy="1014730"/>
          </a:xfrm>
          <a:prstGeom prst="rect">
            <a:avLst/>
          </a:prstGeom>
          <a:noFill/>
        </p:spPr>
        <p:txBody>
          <a:bodyPr wrap="square" rtlCol="0">
            <a:spAutoFit/>
          </a:bodyPr>
          <a:lstStyle/>
          <a:p>
            <a:r>
              <a:rPr lang="en-US" sz="2000" dirty="0">
                <a:solidFill>
                  <a:srgbClr val="002060"/>
                </a:solidFill>
                <a:latin typeface="Garamond" panose="02020404030301010803" pitchFamily="18" charset="0"/>
                <a:sym typeface="+mn-ea"/>
              </a:rPr>
              <a:t>Title</a:t>
            </a:r>
            <a:r>
              <a:rPr lang="en-US" sz="2000" dirty="0">
                <a:latin typeface="Garamond" panose="02020404030301010803" pitchFamily="18" charset="0"/>
                <a:sym typeface="+mn-ea"/>
              </a:rPr>
              <a:t>:</a:t>
            </a:r>
            <a:r>
              <a:rPr lang="zh-CN" altLang="en-US" sz="2000"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Human stress detection in sleep mode compared</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with non-sleep mode using</a:t>
            </a:r>
            <a:r>
              <a:rPr lang="en-US" altLang="zh-CN" b="1" dirty="0">
                <a:latin typeface="Times New Roman" panose="02020603050405020304" pitchFamily="18" charset="0"/>
                <a:ea typeface="Arial" panose="020B0604020202020204" pitchFamily="34" charset="0"/>
                <a:cs typeface="Times New Roman" panose="02020603050405020304" pitchFamily="18" charset="0"/>
                <a:sym typeface="+mn-ea"/>
              </a:rPr>
              <a:t>  </a:t>
            </a:r>
            <a:r>
              <a:rPr lang="zh-CN" altLang="en-US" b="1" dirty="0">
                <a:latin typeface="Times New Roman" panose="02020603050405020304" pitchFamily="18" charset="0"/>
                <a:ea typeface="Arial" panose="020B0604020202020204" pitchFamily="34" charset="0"/>
                <a:cs typeface="Times New Roman" panose="02020603050405020304" pitchFamily="18" charset="0"/>
                <a:sym typeface="+mn-ea"/>
              </a:rPr>
              <a:t>machine learning algorithms</a:t>
            </a:r>
            <a:endParaRPr lang="en-US" sz="2000" b="1" dirty="0">
              <a:latin typeface="Times New Roman" panose="02020603050405020304" pitchFamily="18" charset="0"/>
              <a:cs typeface="Times New Roman" panose="02020603050405020304" pitchFamily="18" charset="0"/>
            </a:endParaRPr>
          </a:p>
          <a:p>
            <a:endParaRPr lang="en-US" sz="2000" dirty="0">
              <a:solidFill>
                <a:srgbClr val="002060"/>
              </a:solidFill>
              <a:latin typeface="Garamond" panose="02020404030301010803" pitchFamily="18" charset="0"/>
            </a:endParaRPr>
          </a:p>
          <a:p>
            <a:endParaRPr lang="en-US" sz="2000" dirty="0">
              <a:solidFill>
                <a:srgbClr val="002060"/>
              </a:solidFill>
              <a:latin typeface="Garamond" panose="02020404030301010803" pitchFamily="18" charset="0"/>
            </a:endParaRPr>
          </a:p>
        </p:txBody>
      </p:sp>
      <p:sp>
        <p:nvSpPr>
          <p:cNvPr id="12" name="TextBox 11"/>
          <p:cNvSpPr txBox="1"/>
          <p:nvPr/>
        </p:nvSpPr>
        <p:spPr>
          <a:xfrm>
            <a:off x="1143780" y="669942"/>
            <a:ext cx="5418385" cy="398780"/>
          </a:xfrm>
          <a:prstGeom prst="rect">
            <a:avLst/>
          </a:prstGeom>
          <a:noFill/>
        </p:spPr>
        <p:txBody>
          <a:bodyPr wrap="square" rtlCol="0">
            <a:spAutoFit/>
          </a:bodyPr>
          <a:lstStyle/>
          <a:p>
            <a:r>
              <a:rPr lang="en-US" sz="2000" b="1">
                <a:solidFill>
                  <a:srgbClr val="00B0F0"/>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sym typeface="+mn-ea"/>
              </a:rPr>
              <a:t>Our models with accuracy  -[sleeping data]</a:t>
            </a:r>
            <a:endParaRPr lang="en-US" sz="2000" b="1" dirty="0">
              <a:solidFill>
                <a:srgbClr val="00B0F0"/>
              </a:solidFill>
              <a:effectLst>
                <a:outerShdw blurRad="38100" dist="25400" dir="5400000" algn="ctr" rotWithShape="0">
                  <a:srgbClr val="6E747A">
                    <a:alpha val="43000"/>
                  </a:srgbClr>
                </a:outerShdw>
              </a:effectLst>
              <a:latin typeface="Times New Roman" panose="02020603050405020304" pitchFamily="18" charset="0"/>
              <a:ea typeface="SimSun" panose="02010600030101010101" pitchFamily="2" charset="-122"/>
              <a:sym typeface="+mn-ea"/>
            </a:endParaRPr>
          </a:p>
        </p:txBody>
      </p:sp>
      <p:sp>
        <p:nvSpPr>
          <p:cNvPr id="2" name="Footer Placeholder 7"/>
          <p:cNvSpPr txBox="1"/>
          <p:nvPr/>
        </p:nvSpPr>
        <p:spPr>
          <a:xfrm>
            <a:off x="4395830" y="6485712"/>
            <a:ext cx="272834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70A36"/>
                </a:solidFill>
                <a:effectLst>
                  <a:outerShdw blurRad="38100" dist="38100" dir="2700000" algn="tl">
                    <a:srgbClr val="000000">
                      <a:alpha val="43137"/>
                    </a:srgbClr>
                  </a:outerShdw>
                </a:effectLst>
                <a:latin typeface="Garamond" panose="02020404030301010803" pitchFamily="18" charset="0"/>
              </a:rPr>
              <a:t>Paper ID-158  ICMLBDA 2023</a:t>
            </a:r>
          </a:p>
        </p:txBody>
      </p:sp>
      <p:sp>
        <p:nvSpPr>
          <p:cNvPr id="4" name="Date Placeholder 6"/>
          <p:cNvSpPr>
            <a:spLocks noGrp="1"/>
          </p:cNvSpPr>
          <p:nvPr>
            <p:ph type="dt" sz="half" idx="10"/>
          </p:nvPr>
        </p:nvSpPr>
        <p:spPr>
          <a:xfrm>
            <a:off x="10955516" y="6529411"/>
            <a:ext cx="1158225" cy="277725"/>
          </a:xfrm>
        </p:spPr>
        <p:txBody>
          <a:bodyPr/>
          <a:lstStyle/>
          <a:p>
            <a:r>
              <a:rPr lang="en-US" dirty="0">
                <a:solidFill>
                  <a:schemeClr val="tx1"/>
                </a:solidFill>
                <a:latin typeface="Garamond" panose="02020404030301010803" pitchFamily="18" charset="0"/>
              </a:rPr>
              <a:t>29/30-05-2023</a:t>
            </a:r>
          </a:p>
        </p:txBody>
      </p:sp>
      <p:pic>
        <p:nvPicPr>
          <p:cNvPr id="13" name="Content Placeholder 12"/>
          <p:cNvPicPr>
            <a:picLocks noGrp="1" noChangeAspect="1"/>
          </p:cNvPicPr>
          <p:nvPr>
            <p:ph sz="half" idx="2"/>
          </p:nvPr>
        </p:nvPicPr>
        <p:blipFill>
          <a:blip r:embed="rId3">
            <a:clrChange>
              <a:clrFrom>
                <a:srgbClr val="EFEFEF">
                  <a:alpha val="100000"/>
                </a:srgbClr>
              </a:clrFrom>
              <a:clrTo>
                <a:srgbClr val="EFEFEF">
                  <a:alpha val="100000"/>
                  <a:alpha val="0"/>
                </a:srgbClr>
              </a:clrTo>
            </a:clrChange>
          </a:blip>
          <a:stretch>
            <a:fillRect/>
          </a:stretch>
        </p:blipFill>
        <p:spPr>
          <a:xfrm>
            <a:off x="32385" y="601980"/>
            <a:ext cx="981075" cy="983615"/>
          </a:xfrm>
          <a:prstGeom prst="rect">
            <a:avLst/>
          </a:prstGeom>
        </p:spPr>
      </p:pic>
      <p:pic>
        <p:nvPicPr>
          <p:cNvPr id="16" name="Picture 15"/>
          <p:cNvPicPr>
            <a:picLocks noChangeAspect="1"/>
          </p:cNvPicPr>
          <p:nvPr/>
        </p:nvPicPr>
        <p:blipFill>
          <a:blip r:embed="rId4"/>
          <a:stretch>
            <a:fillRect/>
          </a:stretch>
        </p:blipFill>
        <p:spPr>
          <a:xfrm>
            <a:off x="8968740" y="669925"/>
            <a:ext cx="3074035" cy="951230"/>
          </a:xfrm>
          <a:prstGeom prst="rect">
            <a:avLst/>
          </a:prstGeom>
        </p:spPr>
      </p:pic>
      <p:graphicFrame>
        <p:nvGraphicFramePr>
          <p:cNvPr id="11" name="Table 10"/>
          <p:cNvGraphicFramePr/>
          <p:nvPr/>
        </p:nvGraphicFramePr>
        <p:xfrm>
          <a:off x="1885950" y="1515745"/>
          <a:ext cx="6438265" cy="4192905"/>
        </p:xfrm>
        <a:graphic>
          <a:graphicData uri="http://schemas.openxmlformats.org/drawingml/2006/table">
            <a:tbl>
              <a:tblPr firstRow="1" bandRow="1">
                <a:tableStyleId>{5940675A-B579-460E-94D1-54222C63F5DA}</a:tableStyleId>
              </a:tblPr>
              <a:tblGrid>
                <a:gridCol w="857250">
                  <a:extLst>
                    <a:ext uri="{9D8B030D-6E8A-4147-A177-3AD203B41FA5}">
                      <a16:colId xmlns:a16="http://schemas.microsoft.com/office/drawing/2014/main" val="20000"/>
                    </a:ext>
                  </a:extLst>
                </a:gridCol>
                <a:gridCol w="3197225">
                  <a:extLst>
                    <a:ext uri="{9D8B030D-6E8A-4147-A177-3AD203B41FA5}">
                      <a16:colId xmlns:a16="http://schemas.microsoft.com/office/drawing/2014/main" val="20001"/>
                    </a:ext>
                  </a:extLst>
                </a:gridCol>
                <a:gridCol w="2383790">
                  <a:extLst>
                    <a:ext uri="{9D8B030D-6E8A-4147-A177-3AD203B41FA5}">
                      <a16:colId xmlns:a16="http://schemas.microsoft.com/office/drawing/2014/main" val="20002"/>
                    </a:ext>
                  </a:extLst>
                </a:gridCol>
              </a:tblGrid>
              <a:tr h="325755">
                <a:tc>
                  <a:txBody>
                    <a:bodyPr/>
                    <a:lstStyle/>
                    <a:p>
                      <a:pPr indent="0">
                        <a:buNone/>
                      </a:pPr>
                      <a:r>
                        <a:rPr lang="en-US" sz="2000" b="1">
                          <a:latin typeface="Times New Roman" panose="02020603050405020304" pitchFamily="18" charset="0"/>
                          <a:cs typeface="Times New Roman" panose="02020603050405020304" pitchFamily="18" charset="0"/>
                        </a:rPr>
                        <a:t>S.no</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pitchFamily="18" charset="0"/>
                          <a:cs typeface="Times New Roman" panose="02020603050405020304" pitchFamily="18" charset="0"/>
                        </a:rPr>
                        <a:t>Algorithms </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pitchFamily="18" charset="0"/>
                          <a:cs typeface="Times New Roman" panose="02020603050405020304" pitchFamily="18" charset="0"/>
                        </a:rPr>
                        <a:t>Accuracy </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755">
                <a:tc>
                  <a:txBody>
                    <a:bodyPr/>
                    <a:lstStyle/>
                    <a:p>
                      <a:pPr indent="0">
                        <a:buNone/>
                      </a:pPr>
                      <a:r>
                        <a:rPr lang="en-US" sz="2000" b="1">
                          <a:latin typeface="Times New Roman" panose="02020603050405020304" pitchFamily="18" charset="0"/>
                          <a:cs typeface="Times New Roman" panose="02020603050405020304" pitchFamily="18" charset="0"/>
                        </a:rPr>
                        <a:t>1.</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Logistic regression</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pitchFamily="18" charset="0"/>
                          <a:cs typeface="Times New Roman" panose="02020603050405020304" pitchFamily="18" charset="0"/>
                        </a:rPr>
                        <a:t>100%</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5755">
                <a:tc>
                  <a:txBody>
                    <a:bodyPr/>
                    <a:lstStyle/>
                    <a:p>
                      <a:pPr indent="0">
                        <a:buNone/>
                      </a:pPr>
                      <a:r>
                        <a:rPr lang="en-US" sz="2000" b="0">
                          <a:latin typeface="Times New Roman" panose="02020603050405020304" pitchFamily="18" charset="0"/>
                          <a:cs typeface="Times New Roman" panose="02020603050405020304" pitchFamily="18" charset="0"/>
                        </a:rPr>
                        <a:t>2.</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XGB classifier </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98%</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755">
                <a:tc>
                  <a:txBody>
                    <a:bodyPr/>
                    <a:lstStyle/>
                    <a:p>
                      <a:pPr indent="0">
                        <a:buNone/>
                      </a:pPr>
                      <a:r>
                        <a:rPr lang="en-US" sz="2000" b="0">
                          <a:latin typeface="Times New Roman" panose="02020603050405020304" pitchFamily="18" charset="0"/>
                          <a:cs typeface="Times New Roman" panose="02020603050405020304" pitchFamily="18" charset="0"/>
                        </a:rPr>
                        <a:t>3.</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Random forest classifier,</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98%</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755">
                <a:tc>
                  <a:txBody>
                    <a:bodyPr/>
                    <a:lstStyle/>
                    <a:p>
                      <a:pPr indent="0">
                        <a:buNone/>
                      </a:pPr>
                      <a:r>
                        <a:rPr lang="en-US" sz="2000" b="1">
                          <a:latin typeface="Times New Roman" panose="02020603050405020304" pitchFamily="18" charset="0"/>
                          <a:cs typeface="Times New Roman" panose="02020603050405020304" pitchFamily="18" charset="0"/>
                        </a:rPr>
                        <a:t>4.</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i="1">
                          <a:latin typeface="Times New Roman" panose="02020603050405020304" pitchFamily="18" charset="0"/>
                          <a:cs typeface="Times New Roman" panose="02020603050405020304" pitchFamily="18" charset="0"/>
                        </a:rPr>
                        <a:t>Navie bayes</a:t>
                      </a:r>
                      <a:endParaRPr lang="en-US" sz="2000" b="0" i="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pitchFamily="18" charset="0"/>
                          <a:cs typeface="Times New Roman" panose="02020603050405020304" pitchFamily="18" charset="0"/>
                        </a:rPr>
                        <a:t>100%</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5755">
                <a:tc>
                  <a:txBody>
                    <a:bodyPr/>
                    <a:lstStyle/>
                    <a:p>
                      <a:pPr indent="0">
                        <a:buNone/>
                      </a:pPr>
                      <a:r>
                        <a:rPr lang="en-US" sz="2000" b="0">
                          <a:latin typeface="Times New Roman" panose="02020603050405020304" pitchFamily="18" charset="0"/>
                          <a:cs typeface="Times New Roman" panose="02020603050405020304" pitchFamily="18" charset="0"/>
                        </a:rPr>
                        <a:t>5.</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Decision tree </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98.4%</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5755">
                <a:tc>
                  <a:txBody>
                    <a:bodyPr/>
                    <a:lstStyle/>
                    <a:p>
                      <a:pPr indent="0">
                        <a:buNone/>
                      </a:pPr>
                      <a:r>
                        <a:rPr lang="en-US" sz="2000" b="1">
                          <a:latin typeface="Times New Roman" panose="02020603050405020304" pitchFamily="18" charset="0"/>
                          <a:cs typeface="Times New Roman" panose="02020603050405020304" pitchFamily="18" charset="0"/>
                        </a:rPr>
                        <a:t>6.</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LightGBM</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pitchFamily="18" charset="0"/>
                          <a:cs typeface="Times New Roman" panose="02020603050405020304" pitchFamily="18" charset="0"/>
                        </a:rPr>
                        <a:t>100%</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5755">
                <a:tc>
                  <a:txBody>
                    <a:bodyPr/>
                    <a:lstStyle/>
                    <a:p>
                      <a:pPr indent="0">
                        <a:buNone/>
                      </a:pPr>
                      <a:r>
                        <a:rPr lang="en-US" sz="2000" b="1">
                          <a:latin typeface="Times New Roman" panose="02020603050405020304" pitchFamily="18" charset="0"/>
                          <a:cs typeface="Times New Roman" panose="02020603050405020304" pitchFamily="18" charset="0"/>
                        </a:rPr>
                        <a:t>7.</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CAT Boost(Categorical Boosting)</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pitchFamily="18" charset="0"/>
                          <a:cs typeface="Times New Roman" panose="02020603050405020304" pitchFamily="18" charset="0"/>
                        </a:rPr>
                        <a:t>100%</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5755">
                <a:tc>
                  <a:txBody>
                    <a:bodyPr/>
                    <a:lstStyle/>
                    <a:p>
                      <a:pPr indent="0">
                        <a:buNone/>
                      </a:pPr>
                      <a:r>
                        <a:rPr lang="en-US" sz="2000" b="0">
                          <a:latin typeface="Times New Roman" panose="02020603050405020304" pitchFamily="18" charset="0"/>
                          <a:cs typeface="Times New Roman" panose="02020603050405020304" pitchFamily="18" charset="0"/>
                        </a:rPr>
                        <a:t>8.</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Gradient Boosting Regressor</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99.65%</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5755">
                <a:tc>
                  <a:txBody>
                    <a:bodyPr/>
                    <a:lstStyle/>
                    <a:p>
                      <a:pPr indent="0">
                        <a:buNone/>
                      </a:pPr>
                      <a:r>
                        <a:rPr lang="en-US" sz="2000" b="1">
                          <a:latin typeface="Times New Roman" panose="02020603050405020304" pitchFamily="18" charset="0"/>
                          <a:cs typeface="Times New Roman" panose="02020603050405020304" pitchFamily="18" charset="0"/>
                        </a:rPr>
                        <a:t>9.</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SVM</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pitchFamily="18" charset="0"/>
                          <a:cs typeface="Times New Roman" panose="02020603050405020304" pitchFamily="18" charset="0"/>
                        </a:rPr>
                        <a:t>100%</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5755">
                <a:tc>
                  <a:txBody>
                    <a:bodyPr/>
                    <a:lstStyle/>
                    <a:p>
                      <a:pPr indent="0">
                        <a:buNone/>
                      </a:pPr>
                      <a:r>
                        <a:rPr lang="en-US" sz="2000" b="0">
                          <a:latin typeface="Times New Roman" panose="02020603050405020304" pitchFamily="18" charset="0"/>
                          <a:cs typeface="Times New Roman" panose="02020603050405020304" pitchFamily="18" charset="0"/>
                        </a:rPr>
                        <a:t>10.</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ANN</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73%</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5755">
                <a:tc>
                  <a:txBody>
                    <a:bodyPr/>
                    <a:lstStyle/>
                    <a:p>
                      <a:pPr indent="0">
                        <a:buNone/>
                      </a:pPr>
                      <a:r>
                        <a:rPr lang="en-US" sz="2000" b="1">
                          <a:latin typeface="Times New Roman" panose="02020603050405020304" pitchFamily="18" charset="0"/>
                          <a:cs typeface="Times New Roman" panose="02020603050405020304" pitchFamily="18" charset="0"/>
                        </a:rPr>
                        <a:t>11.</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KNN</a:t>
                      </a:r>
                      <a:endParaRPr 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pitchFamily="18" charset="0"/>
                          <a:cs typeface="Times New Roman" panose="02020603050405020304" pitchFamily="18" charset="0"/>
                        </a:rPr>
                        <a:t>100%</a:t>
                      </a:r>
                      <a:endParaRPr lang="en-US" sz="20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pic>
        <p:nvPicPr>
          <p:cNvPr id="3" name="Picture 2"/>
          <p:cNvPicPr>
            <a:picLocks noChangeAspect="1"/>
          </p:cNvPicPr>
          <p:nvPr/>
        </p:nvPicPr>
        <p:blipFill>
          <a:blip r:embed="rId5">
            <a:alphaModFix amt="14000"/>
          </a:blip>
          <a:stretch>
            <a:fillRect/>
          </a:stretch>
        </p:blipFill>
        <p:spPr>
          <a:xfrm>
            <a:off x="7433945" y="1829435"/>
            <a:ext cx="4907915" cy="5274310"/>
          </a:xfrm>
          <a:prstGeom prst="rect">
            <a:avLst/>
          </a:prstGeom>
        </p:spPr>
      </p:pic>
      <p:pic>
        <p:nvPicPr>
          <p:cNvPr id="7" name="Picture 6"/>
          <p:cNvPicPr>
            <a:picLocks noChangeAspect="1"/>
          </p:cNvPicPr>
          <p:nvPr/>
        </p:nvPicPr>
        <p:blipFill>
          <a:blip r:embed="rId6">
            <a:alphaModFix amt="20000"/>
          </a:blip>
          <a:stretch>
            <a:fillRect/>
          </a:stretch>
        </p:blipFill>
        <p:spPr>
          <a:xfrm>
            <a:off x="-81915" y="4336415"/>
            <a:ext cx="2087880" cy="2514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2738</Words>
  <Application>Microsoft Office PowerPoint</Application>
  <PresentationFormat>Widescreen</PresentationFormat>
  <Paragraphs>235</Paragraphs>
  <Slides>15</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SimSun</vt:lpstr>
      <vt:lpstr>Algerian</vt:lpstr>
      <vt:lpstr>Arabic Typesetting</vt:lpstr>
      <vt:lpstr>Arial</vt:lpstr>
      <vt:lpstr>Broadway</vt:lpstr>
      <vt:lpstr>Calibri</vt:lpstr>
      <vt:lpstr>Calibri Light</vt:lpstr>
      <vt:lpstr>Cooper Black</vt:lpstr>
      <vt:lpstr>Garamond</vt:lpstr>
      <vt:lpstr>Lucida Handwriting</vt:lpstr>
      <vt:lpstr>Old English Text MT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Reddy</dc:creator>
  <cp:lastModifiedBy>Manoj Reddy</cp:lastModifiedBy>
  <cp:revision>74</cp:revision>
  <dcterms:created xsi:type="dcterms:W3CDTF">2021-06-22T06:44:00Z</dcterms:created>
  <dcterms:modified xsi:type="dcterms:W3CDTF">2023-08-22T13:14:23Z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624D31817B5C443CABDEC04F61601058</vt:lpwstr>
  </property>
  <property fmtid="{D5CDD505-2E9C-101B-9397-08002B2CF9AE}" pid="3" name="KSOProductBuildVer">
    <vt:lpwstr>1033-11.2.0.11537</vt:lpwstr>
  </property>
</Properties>
</file>